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8"/>
    <p:restoredTop sz="94643"/>
  </p:normalViewPr>
  <p:slideViewPr>
    <p:cSldViewPr snapToGrid="0" snapToObjects="1">
      <p:cViewPr varScale="1">
        <p:scale>
          <a:sx n="104" d="100"/>
          <a:sy n="104" d="100"/>
        </p:scale>
        <p:origin x="224"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7F36E5-5441-D94F-9072-DF7DBC916A08}" type="datetimeFigureOut">
              <a:rPr lang="en-US" smtClean="0"/>
              <a:t>11/13/17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96A0FF-217E-F847-8087-BA8D5811214E}" type="slidenum">
              <a:rPr lang="en-US" smtClean="0"/>
              <a:t>‹#›</a:t>
            </a:fld>
            <a:endParaRPr lang="en-US"/>
          </a:p>
        </p:txBody>
      </p:sp>
    </p:spTree>
    <p:extLst>
      <p:ext uri="{BB962C8B-B14F-4D97-AF65-F5344CB8AC3E}">
        <p14:creationId xmlns:p14="http://schemas.microsoft.com/office/powerpoint/2010/main" val="199451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96A0FF-217E-F847-8087-BA8D5811214E}" type="slidenum">
              <a:rPr lang="en-US" smtClean="0"/>
              <a:t>11</a:t>
            </a:fld>
            <a:endParaRPr lang="en-US"/>
          </a:p>
        </p:txBody>
      </p:sp>
    </p:spTree>
    <p:extLst>
      <p:ext uri="{BB962C8B-B14F-4D97-AF65-F5344CB8AC3E}">
        <p14:creationId xmlns:p14="http://schemas.microsoft.com/office/powerpoint/2010/main" val="2108518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CFE502-19BA-1C43-8387-49D61D647B24}" type="datetimeFigureOut">
              <a:rPr lang="en-US" smtClean="0"/>
              <a:t>11/13/17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21395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FE502-19BA-1C43-8387-49D61D647B24}" type="datetimeFigureOut">
              <a:rPr lang="en-US" smtClean="0"/>
              <a:t>11/13/17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29733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FE502-19BA-1C43-8387-49D61D647B24}" type="datetimeFigureOut">
              <a:rPr lang="en-US" smtClean="0"/>
              <a:t>11/13/17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FE502-19BA-1C43-8387-49D61D647B24}" type="datetimeFigureOut">
              <a:rPr lang="en-US" smtClean="0"/>
              <a:t>11/13/17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999890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CFE502-19BA-1C43-8387-49D61D647B24}" type="datetimeFigureOut">
              <a:rPr lang="en-US" smtClean="0"/>
              <a:t>11/13/17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1107843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CFE502-19BA-1C43-8387-49D61D647B24}" type="datetimeFigureOut">
              <a:rPr lang="en-US" smtClean="0"/>
              <a:t>11/13/17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846720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CFE502-19BA-1C43-8387-49D61D647B24}" type="datetimeFigureOut">
              <a:rPr lang="en-US" smtClean="0"/>
              <a:t>11/13/17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1602680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CFE502-19BA-1C43-8387-49D61D647B24}" type="datetimeFigureOut">
              <a:rPr lang="en-US" smtClean="0"/>
              <a:t>11/13/17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368754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FE502-19BA-1C43-8387-49D61D647B24}" type="datetimeFigureOut">
              <a:rPr lang="en-US" smtClean="0"/>
              <a:t>11/13/17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1152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FE502-19BA-1C43-8387-49D61D647B24}" type="datetimeFigureOut">
              <a:rPr lang="en-US" smtClean="0"/>
              <a:t>11/13/17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509753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FE502-19BA-1C43-8387-49D61D647B24}" type="datetimeFigureOut">
              <a:rPr lang="en-US" smtClean="0"/>
              <a:t>11/13/17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05A8-139B-794D-A22B-DB91F3FD11C2}" type="slidenum">
              <a:rPr lang="en-US" smtClean="0"/>
              <a:t>‹#›</a:t>
            </a:fld>
            <a:endParaRPr lang="en-US"/>
          </a:p>
        </p:txBody>
      </p:sp>
    </p:spTree>
    <p:extLst>
      <p:ext uri="{BB962C8B-B14F-4D97-AF65-F5344CB8AC3E}">
        <p14:creationId xmlns:p14="http://schemas.microsoft.com/office/powerpoint/2010/main" val="11093443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FE502-19BA-1C43-8387-49D61D647B24}" type="datetimeFigureOut">
              <a:rPr lang="en-US" smtClean="0"/>
              <a:t>11/13/17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105A8-139B-794D-A22B-DB91F3FD11C2}" type="slidenum">
              <a:rPr lang="en-US" smtClean="0"/>
              <a:t>‹#›</a:t>
            </a:fld>
            <a:endParaRPr lang="en-US"/>
          </a:p>
        </p:txBody>
      </p:sp>
    </p:spTree>
    <p:extLst>
      <p:ext uri="{BB962C8B-B14F-4D97-AF65-F5344CB8AC3E}">
        <p14:creationId xmlns:p14="http://schemas.microsoft.com/office/powerpoint/2010/main" val="467279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lannedobsolescence.net/giving-it-away/"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youtube.com/watch?v=tYV6QI63rbc&amp;t=325s"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commons.org/" TargetMode="External"/><Relationship Id="rId3" Type="http://schemas.openxmlformats.org/officeDocument/2006/relationships/hyperlink" Target="https://www.youtube.com/watch?v=FgXBuOZxBD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commons.org/" TargetMode="External"/><Relationship Id="rId3" Type="http://schemas.openxmlformats.org/officeDocument/2006/relationships/hyperlink" Target="https://www.youtube.com/watch?v=FgXBuOZxBD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commons.org/" TargetMode="External"/><Relationship Id="rId3" Type="http://schemas.openxmlformats.org/officeDocument/2006/relationships/hyperlink" Target="https://www.youtube.com/watch?v=tYV6QI63rbc&amp;t=325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lannedobsolescence.net/giving-it-awa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lannedobsolescence.net/giving-it-awa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lannedobsolescence.net/giving-it-awa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lannedobsolescence.net/giving-it-away/"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8YkbeycRa2A" TargetMode="External"/><Relationship Id="rId4" Type="http://schemas.openxmlformats.org/officeDocument/2006/relationships/image" Target="../media/image1.tiff"/><Relationship Id="rId1" Type="http://schemas.openxmlformats.org/officeDocument/2006/relationships/slideLayout" Target="../slideLayouts/slideLayout2.xml"/><Relationship Id="rId2" Type="http://schemas.openxmlformats.org/officeDocument/2006/relationships/hyperlink" Target="https://creativecommons.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61266" y="1749286"/>
            <a:ext cx="5588196" cy="4001095"/>
          </a:xfrm>
          <a:prstGeom prst="rect">
            <a:avLst/>
          </a:prstGeom>
          <a:noFill/>
        </p:spPr>
        <p:txBody>
          <a:bodyPr wrap="none" rtlCol="0">
            <a:spAutoFit/>
          </a:bodyPr>
          <a:lstStyle/>
          <a:p>
            <a:r>
              <a:rPr lang="en-US" sz="2800" b="1" dirty="0" smtClean="0"/>
              <a:t>Humanities Commons:</a:t>
            </a:r>
          </a:p>
          <a:p>
            <a:r>
              <a:rPr lang="en-US" sz="2800" b="1" dirty="0" smtClean="0"/>
              <a:t>Scholarly Communication as Sharing</a:t>
            </a:r>
          </a:p>
          <a:p>
            <a:endParaRPr lang="en-US" sz="2400" b="1" dirty="0"/>
          </a:p>
          <a:p>
            <a:endParaRPr lang="en-US" sz="2400" b="1" dirty="0" smtClean="0"/>
          </a:p>
          <a:p>
            <a:endParaRPr lang="en-US" sz="2400" b="1" dirty="0"/>
          </a:p>
          <a:p>
            <a:endParaRPr lang="en-US" sz="2400" b="1" dirty="0" smtClean="0"/>
          </a:p>
          <a:p>
            <a:endParaRPr lang="en-US" sz="2400" b="1" dirty="0"/>
          </a:p>
          <a:p>
            <a:endParaRPr lang="en-US" sz="2400" b="1" dirty="0" smtClean="0"/>
          </a:p>
          <a:p>
            <a:r>
              <a:rPr lang="en-US" dirty="0" smtClean="0"/>
              <a:t>Mariana </a:t>
            </a:r>
            <a:r>
              <a:rPr lang="en-US" dirty="0" err="1" smtClean="0"/>
              <a:t>Ou</a:t>
            </a:r>
            <a:endParaRPr lang="en-US" dirty="0" smtClean="0"/>
          </a:p>
          <a:p>
            <a:r>
              <a:rPr lang="en-US" dirty="0" smtClean="0"/>
              <a:t>13 November, 2017</a:t>
            </a:r>
          </a:p>
          <a:p>
            <a:r>
              <a:rPr lang="en-US" dirty="0" smtClean="0"/>
              <a:t>#</a:t>
            </a:r>
            <a:r>
              <a:rPr lang="en-US" dirty="0" err="1" smtClean="0"/>
              <a:t>CityLIS</a:t>
            </a:r>
            <a:endParaRPr lang="en-US" dirty="0"/>
          </a:p>
        </p:txBody>
      </p:sp>
    </p:spTree>
    <p:extLst>
      <p:ext uri="{BB962C8B-B14F-4D97-AF65-F5344CB8AC3E}">
        <p14:creationId xmlns:p14="http://schemas.microsoft.com/office/powerpoint/2010/main" val="2066195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799361"/>
            <a:ext cx="8733182" cy="4524315"/>
          </a:xfrm>
          <a:prstGeom prst="rect">
            <a:avLst/>
          </a:prstGeom>
          <a:noFill/>
        </p:spPr>
        <p:txBody>
          <a:bodyPr wrap="square" rtlCol="0">
            <a:spAutoFit/>
          </a:bodyPr>
          <a:lstStyle/>
          <a:p>
            <a:pPr>
              <a:lnSpc>
                <a:spcPct val="150000"/>
              </a:lnSpc>
            </a:pPr>
            <a:endParaRPr lang="en-US" b="1" dirty="0"/>
          </a:p>
          <a:p>
            <a:pPr>
              <a:lnSpc>
                <a:spcPct val="150000"/>
              </a:lnSpc>
            </a:pPr>
            <a:endParaRPr lang="en-US" b="1" dirty="0" smtClean="0">
              <a:solidFill>
                <a:srgbClr val="002060"/>
              </a:solidFill>
            </a:endParaRPr>
          </a:p>
          <a:p>
            <a:pPr>
              <a:lnSpc>
                <a:spcPct val="150000"/>
              </a:lnSpc>
            </a:pPr>
            <a:r>
              <a:rPr lang="en-US" b="1" dirty="0">
                <a:solidFill>
                  <a:srgbClr val="002060"/>
                </a:solidFill>
              </a:rPr>
              <a:t>What if we understood sustainability not as the ability to produce revenue, but the ability to keep the engine of generosity running? </a:t>
            </a:r>
            <a:endParaRPr lang="en-US" b="1" dirty="0" smtClean="0">
              <a:solidFill>
                <a:srgbClr val="002060"/>
              </a:solidFill>
            </a:endParaRPr>
          </a:p>
          <a:p>
            <a:pPr>
              <a:lnSpc>
                <a:spcPct val="150000"/>
              </a:lnSpc>
            </a:pPr>
            <a:r>
              <a:rPr lang="en-US" b="1" dirty="0" smtClean="0">
                <a:solidFill>
                  <a:srgbClr val="002060"/>
                </a:solidFill>
              </a:rPr>
              <a:t>What </a:t>
            </a:r>
            <a:r>
              <a:rPr lang="en-US" b="1" dirty="0">
                <a:solidFill>
                  <a:srgbClr val="002060"/>
                </a:solidFill>
              </a:rPr>
              <a:t>if we were to allow the engine of generosity on which so much of the enterprise runs to affect the final point of distribution, if we were to embrace the gift economy of scholarly communication and make a gift of our work to others? What might happen if outreach, generosity, giving it away were our primary values</a:t>
            </a:r>
            <a:r>
              <a:rPr lang="en-US" b="1" dirty="0" smtClean="0">
                <a:solidFill>
                  <a:srgbClr val="002060"/>
                </a:solidFill>
              </a:rPr>
              <a:t>?</a:t>
            </a:r>
          </a:p>
          <a:p>
            <a:pPr>
              <a:lnSpc>
                <a:spcPct val="150000"/>
              </a:lnSpc>
            </a:pPr>
            <a:endParaRPr lang="en-US" dirty="0"/>
          </a:p>
          <a:p>
            <a:r>
              <a:rPr lang="en-US" dirty="0" smtClean="0"/>
              <a:t>Fitzpatrick, K. ‘Giving </a:t>
            </a:r>
            <a:r>
              <a:rPr lang="en-US" dirty="0"/>
              <a:t>It Away: Sharing and the Future of Scholarly </a:t>
            </a:r>
            <a:r>
              <a:rPr lang="en-US" dirty="0" smtClean="0"/>
              <a:t>Communication’</a:t>
            </a:r>
          </a:p>
          <a:p>
            <a:pPr>
              <a:lnSpc>
                <a:spcPct val="150000"/>
              </a:lnSpc>
            </a:pPr>
            <a:r>
              <a:rPr lang="en-US" dirty="0" smtClean="0">
                <a:hlinkClick r:id="rId2"/>
              </a:rPr>
              <a:t>http://</a:t>
            </a:r>
            <a:r>
              <a:rPr lang="en-US" dirty="0" err="1" smtClean="0">
                <a:hlinkClick r:id="rId2"/>
              </a:rPr>
              <a:t>www.plannedobsolescence.net</a:t>
            </a:r>
            <a:r>
              <a:rPr lang="en-US" dirty="0" smtClean="0">
                <a:hlinkClick r:id="rId2"/>
              </a:rPr>
              <a:t>/giving-it-away/</a:t>
            </a:r>
            <a:endParaRPr lang="en-US" dirty="0"/>
          </a:p>
        </p:txBody>
      </p:sp>
    </p:spTree>
    <p:extLst>
      <p:ext uri="{BB962C8B-B14F-4D97-AF65-F5344CB8AC3E}">
        <p14:creationId xmlns:p14="http://schemas.microsoft.com/office/powerpoint/2010/main" val="25004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374637" y="537265"/>
            <a:ext cx="3797300" cy="5969000"/>
          </a:xfrm>
          <a:prstGeom prst="rect">
            <a:avLst/>
          </a:prstGeom>
        </p:spPr>
      </p:pic>
      <p:pic>
        <p:nvPicPr>
          <p:cNvPr id="7" name="Picture 6"/>
          <p:cNvPicPr>
            <a:picLocks noChangeAspect="1"/>
          </p:cNvPicPr>
          <p:nvPr/>
        </p:nvPicPr>
        <p:blipFill>
          <a:blip r:embed="rId4"/>
          <a:stretch>
            <a:fillRect/>
          </a:stretch>
        </p:blipFill>
        <p:spPr>
          <a:xfrm>
            <a:off x="6511724" y="2054780"/>
            <a:ext cx="3721100" cy="2463800"/>
          </a:xfrm>
          <a:prstGeom prst="rect">
            <a:avLst/>
          </a:prstGeom>
        </p:spPr>
      </p:pic>
      <p:sp>
        <p:nvSpPr>
          <p:cNvPr id="8" name="Rectangle 7"/>
          <p:cNvSpPr/>
          <p:nvPr/>
        </p:nvSpPr>
        <p:spPr>
          <a:xfrm>
            <a:off x="6140006" y="5656229"/>
            <a:ext cx="5636928" cy="646331"/>
          </a:xfrm>
          <a:prstGeom prst="rect">
            <a:avLst/>
          </a:prstGeom>
        </p:spPr>
        <p:txBody>
          <a:bodyPr wrap="none">
            <a:spAutoFit/>
          </a:bodyPr>
          <a:lstStyle/>
          <a:p>
            <a:r>
              <a:rPr lang="en-US" dirty="0" smtClean="0"/>
              <a:t>Video:</a:t>
            </a:r>
          </a:p>
          <a:p>
            <a:r>
              <a:rPr lang="en-US" dirty="0" smtClean="0">
                <a:hlinkClick r:id="rId5"/>
              </a:rPr>
              <a:t>https://</a:t>
            </a:r>
            <a:r>
              <a:rPr lang="en-US" dirty="0" err="1" smtClean="0">
                <a:hlinkClick r:id="rId5"/>
              </a:rPr>
              <a:t>www.youtube.com</a:t>
            </a:r>
            <a:r>
              <a:rPr lang="en-US" dirty="0" smtClean="0">
                <a:hlinkClick r:id="rId5"/>
              </a:rPr>
              <a:t>/</a:t>
            </a:r>
            <a:r>
              <a:rPr lang="en-US" dirty="0" err="1" smtClean="0">
                <a:hlinkClick r:id="rId5"/>
              </a:rPr>
              <a:t>watch?v</a:t>
            </a:r>
            <a:r>
              <a:rPr lang="en-US" dirty="0" smtClean="0">
                <a:hlinkClick r:id="rId5"/>
              </a:rPr>
              <a:t>=tYV6QI63rbc&amp;t=325s</a:t>
            </a:r>
            <a:endParaRPr lang="en-US" dirty="0"/>
          </a:p>
        </p:txBody>
      </p:sp>
    </p:spTree>
    <p:extLst>
      <p:ext uri="{BB962C8B-B14F-4D97-AF65-F5344CB8AC3E}">
        <p14:creationId xmlns:p14="http://schemas.microsoft.com/office/powerpoint/2010/main" val="1378639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9322" y="1382457"/>
            <a:ext cx="8733182" cy="4247317"/>
          </a:xfrm>
          <a:prstGeom prst="rect">
            <a:avLst/>
          </a:prstGeom>
          <a:noFill/>
        </p:spPr>
        <p:txBody>
          <a:bodyPr wrap="square" rtlCol="0">
            <a:spAutoFit/>
          </a:bodyPr>
          <a:lstStyle/>
          <a:p>
            <a:pPr>
              <a:lnSpc>
                <a:spcPct val="150000"/>
              </a:lnSpc>
            </a:pPr>
            <a:r>
              <a:rPr lang="en-US" b="1" dirty="0" smtClean="0">
                <a:hlinkClick r:id="rId2"/>
              </a:rPr>
              <a:t>https://hcommons.org/</a:t>
            </a:r>
            <a:endParaRPr lang="en-US" b="1" dirty="0" smtClean="0"/>
          </a:p>
          <a:p>
            <a:pPr>
              <a:lnSpc>
                <a:spcPct val="150000"/>
              </a:lnSpc>
            </a:pPr>
            <a:endParaRPr lang="en-US" b="1" dirty="0"/>
          </a:p>
          <a:p>
            <a:pPr>
              <a:lnSpc>
                <a:spcPct val="150000"/>
              </a:lnSpc>
            </a:pPr>
            <a:r>
              <a:rPr lang="en-US" dirty="0" smtClean="0"/>
              <a:t>What can I do on Humanities Commons?</a:t>
            </a:r>
          </a:p>
          <a:p>
            <a:pPr>
              <a:lnSpc>
                <a:spcPct val="150000"/>
              </a:lnSpc>
            </a:pPr>
            <a:r>
              <a:rPr lang="en-US" b="1" dirty="0" smtClean="0"/>
              <a:t>Build a personal or collaborative WordPress site</a:t>
            </a:r>
          </a:p>
          <a:p>
            <a:pPr>
              <a:lnSpc>
                <a:spcPct val="150000"/>
              </a:lnSpc>
            </a:pPr>
            <a:r>
              <a:rPr lang="en-US" b="1" dirty="0" smtClean="0"/>
              <a:t>Start or join a discussion group: totally hidden and private, invite-only, or public</a:t>
            </a:r>
          </a:p>
          <a:p>
            <a:pPr>
              <a:lnSpc>
                <a:spcPct val="150000"/>
              </a:lnSpc>
            </a:pPr>
            <a:r>
              <a:rPr lang="en-US" b="1" dirty="0" smtClean="0"/>
              <a:t>Deposit materials in the open-access repository (and get a DOI for what you deposit)</a:t>
            </a:r>
          </a:p>
          <a:p>
            <a:pPr>
              <a:lnSpc>
                <a:spcPct val="150000"/>
              </a:lnSpc>
            </a:pPr>
            <a:r>
              <a:rPr lang="en-US" b="1" dirty="0" smtClean="0"/>
              <a:t>Archive your work for future generations</a:t>
            </a:r>
          </a:p>
          <a:p>
            <a:pPr>
              <a:lnSpc>
                <a:spcPct val="150000"/>
              </a:lnSpc>
            </a:pPr>
            <a:r>
              <a:rPr lang="en-US" b="1" dirty="0" smtClean="0"/>
              <a:t>Support a not-for-profit alternative to venture capital &amp; publisher-funded networks</a:t>
            </a:r>
          </a:p>
          <a:p>
            <a:pPr>
              <a:lnSpc>
                <a:spcPct val="150000"/>
              </a:lnSpc>
            </a:pPr>
            <a:endParaRPr lang="en-US" b="1" dirty="0"/>
          </a:p>
          <a:p>
            <a:pPr>
              <a:lnSpc>
                <a:spcPct val="150000"/>
              </a:lnSpc>
            </a:pPr>
            <a:r>
              <a:rPr lang="en-US" dirty="0" smtClean="0"/>
              <a:t>Video: </a:t>
            </a:r>
            <a:r>
              <a:rPr lang="en-US" dirty="0" smtClean="0">
                <a:hlinkClick r:id="rId3"/>
              </a:rPr>
              <a:t>https://www.youtube.com/watch?v=FgXBuOZxBDs</a:t>
            </a:r>
            <a:endParaRPr lang="en-US" dirty="0"/>
          </a:p>
        </p:txBody>
      </p:sp>
    </p:spTree>
    <p:extLst>
      <p:ext uri="{BB962C8B-B14F-4D97-AF65-F5344CB8AC3E}">
        <p14:creationId xmlns:p14="http://schemas.microsoft.com/office/powerpoint/2010/main" val="704808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9322" y="1382457"/>
            <a:ext cx="8733182" cy="3831818"/>
          </a:xfrm>
          <a:prstGeom prst="rect">
            <a:avLst/>
          </a:prstGeom>
          <a:noFill/>
        </p:spPr>
        <p:txBody>
          <a:bodyPr wrap="square" rtlCol="0">
            <a:spAutoFit/>
          </a:bodyPr>
          <a:lstStyle/>
          <a:p>
            <a:pPr>
              <a:lnSpc>
                <a:spcPct val="150000"/>
              </a:lnSpc>
            </a:pPr>
            <a:r>
              <a:rPr lang="en-US" b="1" dirty="0" smtClean="0">
                <a:hlinkClick r:id="rId2"/>
              </a:rPr>
              <a:t>https://hcommons.org/</a:t>
            </a:r>
            <a:endParaRPr lang="en-US" b="1" dirty="0" smtClean="0"/>
          </a:p>
          <a:p>
            <a:pPr>
              <a:lnSpc>
                <a:spcPct val="150000"/>
              </a:lnSpc>
            </a:pPr>
            <a:endParaRPr lang="en-US" b="1" dirty="0"/>
          </a:p>
          <a:p>
            <a:pPr>
              <a:lnSpc>
                <a:spcPct val="150000"/>
              </a:lnSpc>
            </a:pPr>
            <a:r>
              <a:rPr lang="en-US" dirty="0" smtClean="0"/>
              <a:t>What can I share in CORE?</a:t>
            </a:r>
          </a:p>
          <a:p>
            <a:pPr>
              <a:lnSpc>
                <a:spcPct val="150000"/>
              </a:lnSpc>
            </a:pPr>
            <a:r>
              <a:rPr lang="en-US" b="1" dirty="0" smtClean="0"/>
              <a:t>Articles  Bibliographies  Blog Posts  Code  Dissertations  Documentaries  </a:t>
            </a:r>
          </a:p>
          <a:p>
            <a:pPr>
              <a:lnSpc>
                <a:spcPct val="150000"/>
              </a:lnSpc>
            </a:pPr>
            <a:r>
              <a:rPr lang="en-US" b="1" dirty="0" smtClean="0"/>
              <a:t>Fictional works  Images  Interviews  Journalism  Maps  Music  Poetry  </a:t>
            </a:r>
          </a:p>
          <a:p>
            <a:pPr>
              <a:lnSpc>
                <a:spcPct val="150000"/>
              </a:lnSpc>
            </a:pPr>
            <a:r>
              <a:rPr lang="en-US" b="1" dirty="0" smtClean="0"/>
              <a:t>Open educational resources  Poetry  Reports  Syllabi  Theses  Translations</a:t>
            </a:r>
          </a:p>
          <a:p>
            <a:pPr>
              <a:lnSpc>
                <a:spcPct val="150000"/>
              </a:lnSpc>
            </a:pPr>
            <a:r>
              <a:rPr lang="en-US" b="1" dirty="0" smtClean="0"/>
              <a:t>Video  Visual Art  White papers  ...</a:t>
            </a:r>
          </a:p>
          <a:p>
            <a:pPr>
              <a:lnSpc>
                <a:spcPct val="150000"/>
              </a:lnSpc>
            </a:pPr>
            <a:endParaRPr lang="en-US" b="1" dirty="0"/>
          </a:p>
          <a:p>
            <a:pPr>
              <a:lnSpc>
                <a:spcPct val="150000"/>
              </a:lnSpc>
            </a:pPr>
            <a:r>
              <a:rPr lang="en-US" dirty="0" smtClean="0"/>
              <a:t>Video: </a:t>
            </a:r>
            <a:r>
              <a:rPr lang="en-US" dirty="0" smtClean="0">
                <a:hlinkClick r:id="rId3"/>
              </a:rPr>
              <a:t>https://www.youtube.com/watch?v=FgXBuOZxBDs</a:t>
            </a:r>
            <a:endParaRPr lang="en-US" dirty="0"/>
          </a:p>
        </p:txBody>
      </p:sp>
    </p:spTree>
    <p:extLst>
      <p:ext uri="{BB962C8B-B14F-4D97-AF65-F5344CB8AC3E}">
        <p14:creationId xmlns:p14="http://schemas.microsoft.com/office/powerpoint/2010/main" val="657258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9322" y="1382457"/>
            <a:ext cx="8733182" cy="3831818"/>
          </a:xfrm>
          <a:prstGeom prst="rect">
            <a:avLst/>
          </a:prstGeom>
          <a:noFill/>
        </p:spPr>
        <p:txBody>
          <a:bodyPr wrap="square" rtlCol="0">
            <a:spAutoFit/>
          </a:bodyPr>
          <a:lstStyle/>
          <a:p>
            <a:pPr>
              <a:lnSpc>
                <a:spcPct val="150000"/>
              </a:lnSpc>
            </a:pPr>
            <a:r>
              <a:rPr lang="en-US" b="1" dirty="0" smtClean="0">
                <a:hlinkClick r:id="rId2"/>
              </a:rPr>
              <a:t>https://hcommons.org/</a:t>
            </a:r>
            <a:endParaRPr lang="en-US" b="1" dirty="0" smtClean="0"/>
          </a:p>
          <a:p>
            <a:pPr>
              <a:lnSpc>
                <a:spcPct val="150000"/>
              </a:lnSpc>
            </a:pPr>
            <a:endParaRPr lang="en-US" b="1" dirty="0"/>
          </a:p>
          <a:p>
            <a:pPr>
              <a:lnSpc>
                <a:spcPct val="150000"/>
              </a:lnSpc>
            </a:pPr>
            <a:r>
              <a:rPr lang="en-US" dirty="0" smtClean="0"/>
              <a:t>CORE Top 20 by downloads (July 2016)</a:t>
            </a:r>
          </a:p>
          <a:p>
            <a:pPr>
              <a:lnSpc>
                <a:spcPct val="150000"/>
              </a:lnSpc>
            </a:pPr>
            <a:r>
              <a:rPr lang="en-US" b="1" dirty="0" smtClean="0"/>
              <a:t>6 peer-reviewed articles  5 conference papers  3 book chapters  3 syllabi  1 set of course materials  1 op-ed  1 thesis</a:t>
            </a:r>
          </a:p>
          <a:p>
            <a:pPr>
              <a:lnSpc>
                <a:spcPct val="150000"/>
              </a:lnSpc>
            </a:pPr>
            <a:r>
              <a:rPr lang="en-US" b="1" dirty="0" smtClean="0"/>
              <a:t>By 6 full professors  5 ‘alt-</a:t>
            </a:r>
            <a:r>
              <a:rPr lang="en-US" b="1" dirty="0" err="1" smtClean="0"/>
              <a:t>acs</a:t>
            </a:r>
            <a:r>
              <a:rPr lang="en-US" b="1" dirty="0" smtClean="0"/>
              <a:t>’ (2 librarians, 2 MLA staffers, 1 DH director)  4 associate professors   3 graduate students  1 assistant professor  1 adjunct</a:t>
            </a:r>
          </a:p>
          <a:p>
            <a:pPr>
              <a:lnSpc>
                <a:spcPct val="150000"/>
              </a:lnSpc>
            </a:pPr>
            <a:endParaRPr lang="en-US" b="1" dirty="0"/>
          </a:p>
          <a:p>
            <a:pPr>
              <a:lnSpc>
                <a:spcPct val="150000"/>
              </a:lnSpc>
            </a:pPr>
            <a:r>
              <a:rPr lang="en-US" dirty="0" smtClean="0"/>
              <a:t>Video: </a:t>
            </a:r>
            <a:r>
              <a:rPr lang="en-US" dirty="0" smtClean="0">
                <a:hlinkClick r:id="rId3"/>
              </a:rPr>
              <a:t>https://</a:t>
            </a:r>
            <a:r>
              <a:rPr lang="en-US" dirty="0" err="1" smtClean="0">
                <a:hlinkClick r:id="rId3"/>
              </a:rPr>
              <a:t>www.youtube.com</a:t>
            </a:r>
            <a:r>
              <a:rPr lang="en-US" dirty="0" smtClean="0">
                <a:hlinkClick r:id="rId3"/>
              </a:rPr>
              <a:t>/</a:t>
            </a:r>
            <a:r>
              <a:rPr lang="en-US" dirty="0" err="1" smtClean="0">
                <a:hlinkClick r:id="rId3"/>
              </a:rPr>
              <a:t>watch?v</a:t>
            </a:r>
            <a:r>
              <a:rPr lang="en-US" dirty="0" smtClean="0">
                <a:hlinkClick r:id="rId3"/>
              </a:rPr>
              <a:t>=tYV6QI63rbc&amp;t=325s</a:t>
            </a:r>
            <a:endParaRPr lang="en-US" dirty="0"/>
          </a:p>
        </p:txBody>
      </p:sp>
    </p:spTree>
    <p:extLst>
      <p:ext uri="{BB962C8B-B14F-4D97-AF65-F5344CB8AC3E}">
        <p14:creationId xmlns:p14="http://schemas.microsoft.com/office/powerpoint/2010/main" val="1024176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61266" y="1749286"/>
            <a:ext cx="8197134" cy="3231654"/>
          </a:xfrm>
          <a:prstGeom prst="rect">
            <a:avLst/>
          </a:prstGeom>
          <a:noFill/>
        </p:spPr>
        <p:txBody>
          <a:bodyPr wrap="square" rtlCol="0">
            <a:spAutoFit/>
          </a:bodyPr>
          <a:lstStyle/>
          <a:p>
            <a:r>
              <a:rPr lang="en-US" sz="2400" b="1" dirty="0" smtClean="0"/>
              <a:t>#</a:t>
            </a:r>
            <a:r>
              <a:rPr lang="en-US" sz="2400" b="1" dirty="0" err="1" smtClean="0"/>
              <a:t>WorldKindnessDay</a:t>
            </a:r>
            <a:endParaRPr lang="en-US" sz="2400" b="1" dirty="0" smtClean="0"/>
          </a:p>
          <a:p>
            <a:endParaRPr lang="en-US" sz="2400" b="1" dirty="0"/>
          </a:p>
          <a:p>
            <a:endParaRPr lang="en-US" sz="2400" b="1" dirty="0" smtClean="0"/>
          </a:p>
          <a:p>
            <a:r>
              <a:rPr lang="en-US" sz="2400" b="1" dirty="0" smtClean="0"/>
              <a:t>The meaning of Sharing today,</a:t>
            </a:r>
          </a:p>
          <a:p>
            <a:r>
              <a:rPr lang="en-US" sz="2400" b="1" dirty="0" smtClean="0"/>
              <a:t>and its pervasiveness throughout the digital environment</a:t>
            </a:r>
          </a:p>
          <a:p>
            <a:endParaRPr lang="en-US" sz="2400" dirty="0"/>
          </a:p>
          <a:p>
            <a:endParaRPr lang="en-US" sz="2400" dirty="0" smtClean="0"/>
          </a:p>
          <a:p>
            <a:r>
              <a:rPr lang="en-US" dirty="0"/>
              <a:t>John, N. (2016). Sharing. In: Peters, B., ed., </a:t>
            </a:r>
            <a:r>
              <a:rPr lang="en-US" i="1" dirty="0"/>
              <a:t>Digital Keywords: A Vocabulary of Information Society &amp; Culture</a:t>
            </a:r>
            <a:r>
              <a:rPr lang="en-US" dirty="0"/>
              <a:t>. Princeton: Princeton University Press</a:t>
            </a:r>
            <a:r>
              <a:rPr lang="en-US" dirty="0" smtClean="0"/>
              <a:t>.</a:t>
            </a:r>
            <a:endParaRPr lang="en-US" dirty="0"/>
          </a:p>
        </p:txBody>
      </p:sp>
    </p:spTree>
    <p:extLst>
      <p:ext uri="{BB962C8B-B14F-4D97-AF65-F5344CB8AC3E}">
        <p14:creationId xmlns:p14="http://schemas.microsoft.com/office/powerpoint/2010/main" val="680749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26070" y="1899291"/>
            <a:ext cx="8733182" cy="3000821"/>
          </a:xfrm>
          <a:prstGeom prst="rect">
            <a:avLst/>
          </a:prstGeom>
          <a:noFill/>
        </p:spPr>
        <p:txBody>
          <a:bodyPr wrap="square" rtlCol="0">
            <a:spAutoFit/>
          </a:bodyPr>
          <a:lstStyle/>
          <a:p>
            <a:pPr>
              <a:lnSpc>
                <a:spcPct val="150000"/>
              </a:lnSpc>
            </a:pPr>
            <a:r>
              <a:rPr lang="en-US" b="1" dirty="0">
                <a:solidFill>
                  <a:schemeClr val="accent5">
                    <a:lumMod val="50000"/>
                  </a:schemeClr>
                </a:solidFill>
              </a:rPr>
              <a:t>The promise of sharing is at least twofold. On the one hand, there is the promise of honest and open (computer-mediated) communication between individuals; the promise of knowledge of the self and of the other based on the </a:t>
            </a:r>
            <a:r>
              <a:rPr lang="en-US" b="1" dirty="0" err="1">
                <a:solidFill>
                  <a:schemeClr val="accent5">
                    <a:lumMod val="50000"/>
                  </a:schemeClr>
                </a:solidFill>
              </a:rPr>
              <a:t>verbalisation</a:t>
            </a:r>
            <a:r>
              <a:rPr lang="en-US" b="1" dirty="0">
                <a:solidFill>
                  <a:schemeClr val="accent5">
                    <a:lumMod val="50000"/>
                  </a:schemeClr>
                </a:solidFill>
              </a:rPr>
              <a:t> of our inner thoughts and feelings. On the other hand, there is the promise of improving what many hold to be an unjust state of affairs in the realms of both production and consumption; the promise of an end to alienation, exploitation, </a:t>
            </a:r>
            <a:r>
              <a:rPr lang="en-US" b="1" dirty="0" err="1">
                <a:solidFill>
                  <a:schemeClr val="accent5">
                    <a:lumMod val="50000"/>
                  </a:schemeClr>
                </a:solidFill>
              </a:rPr>
              <a:t>self-centred</a:t>
            </a:r>
            <a:r>
              <a:rPr lang="en-US" b="1" dirty="0">
                <a:solidFill>
                  <a:schemeClr val="accent5">
                    <a:lumMod val="50000"/>
                  </a:schemeClr>
                </a:solidFill>
              </a:rPr>
              <a:t> greed, and breathtaking wastefulness. </a:t>
            </a:r>
            <a:endParaRPr lang="en-US" b="1" dirty="0" smtClean="0">
              <a:solidFill>
                <a:schemeClr val="accent5">
                  <a:lumMod val="50000"/>
                </a:schemeClr>
              </a:solidFill>
            </a:endParaRPr>
          </a:p>
          <a:p>
            <a:pPr>
              <a:lnSpc>
                <a:spcPct val="150000"/>
              </a:lnSpc>
            </a:pPr>
            <a:r>
              <a:rPr lang="en-US" dirty="0" smtClean="0"/>
              <a:t>(</a:t>
            </a:r>
            <a:r>
              <a:rPr lang="en-US" dirty="0"/>
              <a:t>John, 2016)</a:t>
            </a:r>
          </a:p>
        </p:txBody>
      </p:sp>
    </p:spTree>
    <p:extLst>
      <p:ext uri="{BB962C8B-B14F-4D97-AF65-F5344CB8AC3E}">
        <p14:creationId xmlns:p14="http://schemas.microsoft.com/office/powerpoint/2010/main" val="1863325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52574" y="1422213"/>
            <a:ext cx="8733182" cy="4108817"/>
          </a:xfrm>
          <a:prstGeom prst="rect">
            <a:avLst/>
          </a:prstGeom>
          <a:noFill/>
        </p:spPr>
        <p:txBody>
          <a:bodyPr wrap="square" rtlCol="0">
            <a:spAutoFit/>
          </a:bodyPr>
          <a:lstStyle/>
          <a:p>
            <a:pPr>
              <a:lnSpc>
                <a:spcPct val="150000"/>
              </a:lnSpc>
            </a:pPr>
            <a:r>
              <a:rPr lang="en-US" b="1" dirty="0" smtClean="0"/>
              <a:t>June 1994: </a:t>
            </a:r>
            <a:r>
              <a:rPr lang="en-US" b="1" dirty="0" err="1" smtClean="0"/>
              <a:t>Stevan</a:t>
            </a:r>
            <a:r>
              <a:rPr lang="en-US" b="1" dirty="0" smtClean="0"/>
              <a:t> </a:t>
            </a:r>
            <a:r>
              <a:rPr lang="en-US" b="1" dirty="0" err="1" smtClean="0"/>
              <a:t>Harnad’s</a:t>
            </a:r>
            <a:r>
              <a:rPr lang="en-US" b="1" dirty="0" smtClean="0"/>
              <a:t> ‘subversive proposal’ </a:t>
            </a:r>
          </a:p>
          <a:p>
            <a:pPr>
              <a:lnSpc>
                <a:spcPct val="150000"/>
              </a:lnSpc>
            </a:pPr>
            <a:endParaRPr lang="en-US" dirty="0"/>
          </a:p>
          <a:p>
            <a:pPr>
              <a:lnSpc>
                <a:spcPct val="150000"/>
              </a:lnSpc>
            </a:pPr>
            <a:r>
              <a:rPr lang="en-US" b="1" dirty="0" smtClean="0">
                <a:solidFill>
                  <a:srgbClr val="002060"/>
                </a:solidFill>
              </a:rPr>
              <a:t>the </a:t>
            </a:r>
            <a:r>
              <a:rPr lang="en-US" b="1" dirty="0">
                <a:solidFill>
                  <a:srgbClr val="002060"/>
                </a:solidFill>
              </a:rPr>
              <a:t>scientific journal and the scholarly monograph are threatened by rising costs, rising output, and constrained academic budgets. The most painful paradox is that in the interests of science, the law of the market cannot be allowed to function. An item with a very small market may yet be the indispensable link in a chain of research that leads to a result of high social value</a:t>
            </a:r>
            <a:r>
              <a:rPr lang="en-US" b="1" dirty="0" smtClean="0">
                <a:solidFill>
                  <a:srgbClr val="002060"/>
                </a:solidFill>
              </a:rPr>
              <a:t>.</a:t>
            </a:r>
          </a:p>
          <a:p>
            <a:pPr>
              <a:lnSpc>
                <a:spcPct val="150000"/>
              </a:lnSpc>
            </a:pPr>
            <a:endParaRPr lang="en-US" dirty="0"/>
          </a:p>
          <a:p>
            <a:r>
              <a:rPr lang="en-US" dirty="0" smtClean="0"/>
              <a:t>Fitzpatrick, K. ‘Giving </a:t>
            </a:r>
            <a:r>
              <a:rPr lang="en-US" dirty="0"/>
              <a:t>It Away: Sharing and the Future of Scholarly </a:t>
            </a:r>
            <a:r>
              <a:rPr lang="en-US" dirty="0" smtClean="0"/>
              <a:t>Communication’</a:t>
            </a:r>
          </a:p>
          <a:p>
            <a:pPr>
              <a:lnSpc>
                <a:spcPct val="150000"/>
              </a:lnSpc>
            </a:pPr>
            <a:r>
              <a:rPr lang="en-US" dirty="0" smtClean="0">
                <a:hlinkClick r:id="rId2"/>
              </a:rPr>
              <a:t>http://</a:t>
            </a:r>
            <a:r>
              <a:rPr lang="en-US" dirty="0" err="1" smtClean="0">
                <a:hlinkClick r:id="rId2"/>
              </a:rPr>
              <a:t>www.plannedobsolescence.net</a:t>
            </a:r>
            <a:r>
              <a:rPr lang="en-US" dirty="0" smtClean="0">
                <a:hlinkClick r:id="rId2"/>
              </a:rPr>
              <a:t>/giving-it-away/</a:t>
            </a:r>
            <a:endParaRPr lang="en-US" dirty="0"/>
          </a:p>
        </p:txBody>
      </p:sp>
    </p:spTree>
    <p:extLst>
      <p:ext uri="{BB962C8B-B14F-4D97-AF65-F5344CB8AC3E}">
        <p14:creationId xmlns:p14="http://schemas.microsoft.com/office/powerpoint/2010/main" val="1489922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1422213"/>
            <a:ext cx="8733182" cy="4524315"/>
          </a:xfrm>
          <a:prstGeom prst="rect">
            <a:avLst/>
          </a:prstGeom>
          <a:noFill/>
        </p:spPr>
        <p:txBody>
          <a:bodyPr wrap="square" rtlCol="0">
            <a:spAutoFit/>
          </a:bodyPr>
          <a:lstStyle/>
          <a:p>
            <a:pPr>
              <a:lnSpc>
                <a:spcPct val="150000"/>
              </a:lnSpc>
            </a:pPr>
            <a:r>
              <a:rPr lang="en-US" b="1" dirty="0" smtClean="0"/>
              <a:t>2002: Budapest Open Access Initiative</a:t>
            </a:r>
          </a:p>
          <a:p>
            <a:pPr>
              <a:lnSpc>
                <a:spcPct val="150000"/>
              </a:lnSpc>
            </a:pPr>
            <a:r>
              <a:rPr lang="en-US" b="1" dirty="0" smtClean="0"/>
              <a:t>2003: Berlin Declaration on Open Access to Scientific Knowledge</a:t>
            </a:r>
          </a:p>
          <a:p>
            <a:pPr>
              <a:lnSpc>
                <a:spcPct val="150000"/>
              </a:lnSpc>
            </a:pPr>
            <a:endParaRPr lang="en-US" dirty="0"/>
          </a:p>
          <a:p>
            <a:pPr>
              <a:lnSpc>
                <a:spcPct val="150000"/>
              </a:lnSpc>
            </a:pPr>
            <a:r>
              <a:rPr lang="en-US" b="1" dirty="0">
                <a:solidFill>
                  <a:srgbClr val="002060"/>
                </a:solidFill>
              </a:rPr>
              <a:t>“Open access,” that is, means free access not just in the sense of “gratis,” work made available without charge, but also in the sense of “</a:t>
            </a:r>
            <a:r>
              <a:rPr lang="en-US" b="1" dirty="0" err="1">
                <a:solidFill>
                  <a:srgbClr val="002060"/>
                </a:solidFill>
              </a:rPr>
              <a:t>libre</a:t>
            </a:r>
            <a:r>
              <a:rPr lang="en-US" b="1" dirty="0">
                <a:solidFill>
                  <a:srgbClr val="002060"/>
                </a:solidFill>
              </a:rPr>
              <a:t>” – work that, subject to appropriate scholarly standards of citation, is free to be built upon. This is the </a:t>
            </a:r>
            <a:endParaRPr lang="en-US" b="1" dirty="0" smtClean="0">
              <a:solidFill>
                <a:srgbClr val="002060"/>
              </a:solidFill>
            </a:endParaRPr>
          </a:p>
          <a:p>
            <a:pPr>
              <a:lnSpc>
                <a:spcPct val="150000"/>
              </a:lnSpc>
            </a:pPr>
            <a:r>
              <a:rPr lang="en-US" b="1" dirty="0" smtClean="0">
                <a:solidFill>
                  <a:srgbClr val="002060"/>
                </a:solidFill>
              </a:rPr>
              <a:t>cornerstone </a:t>
            </a:r>
            <a:r>
              <a:rPr lang="en-US" b="1" dirty="0">
                <a:solidFill>
                  <a:srgbClr val="002060"/>
                </a:solidFill>
              </a:rPr>
              <a:t>of the scholarly project: scholarship is written to be read and to influence more new writing</a:t>
            </a:r>
            <a:r>
              <a:rPr lang="en-US" b="1" dirty="0" smtClean="0">
                <a:solidFill>
                  <a:srgbClr val="002060"/>
                </a:solidFill>
              </a:rPr>
              <a:t>.</a:t>
            </a:r>
          </a:p>
          <a:p>
            <a:pPr>
              <a:lnSpc>
                <a:spcPct val="150000"/>
              </a:lnSpc>
            </a:pPr>
            <a:endParaRPr lang="en-US" dirty="0"/>
          </a:p>
          <a:p>
            <a:r>
              <a:rPr lang="en-US" dirty="0" smtClean="0"/>
              <a:t>Fitzpatrick, K. ‘Giving </a:t>
            </a:r>
            <a:r>
              <a:rPr lang="en-US" dirty="0"/>
              <a:t>It Away: Sharing and the Future of Scholarly </a:t>
            </a:r>
            <a:r>
              <a:rPr lang="en-US" dirty="0" smtClean="0"/>
              <a:t>Communication’</a:t>
            </a:r>
          </a:p>
          <a:p>
            <a:pPr>
              <a:lnSpc>
                <a:spcPct val="150000"/>
              </a:lnSpc>
            </a:pPr>
            <a:r>
              <a:rPr lang="en-US" dirty="0" smtClean="0">
                <a:hlinkClick r:id="rId2"/>
              </a:rPr>
              <a:t>http://</a:t>
            </a:r>
            <a:r>
              <a:rPr lang="en-US" dirty="0" err="1" smtClean="0">
                <a:hlinkClick r:id="rId2"/>
              </a:rPr>
              <a:t>www.plannedobsolescence.net</a:t>
            </a:r>
            <a:r>
              <a:rPr lang="en-US" dirty="0" smtClean="0">
                <a:hlinkClick r:id="rId2"/>
              </a:rPr>
              <a:t>/giving-it-away/</a:t>
            </a:r>
            <a:endParaRPr lang="en-US" dirty="0"/>
          </a:p>
        </p:txBody>
      </p:sp>
    </p:spTree>
    <p:extLst>
      <p:ext uri="{BB962C8B-B14F-4D97-AF65-F5344CB8AC3E}">
        <p14:creationId xmlns:p14="http://schemas.microsoft.com/office/powerpoint/2010/main" val="2101132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799361"/>
            <a:ext cx="8733182" cy="5424562"/>
          </a:xfrm>
          <a:prstGeom prst="rect">
            <a:avLst/>
          </a:prstGeom>
          <a:noFill/>
        </p:spPr>
        <p:txBody>
          <a:bodyPr wrap="square" rtlCol="0">
            <a:spAutoFit/>
          </a:bodyPr>
          <a:lstStyle/>
          <a:p>
            <a:pPr>
              <a:lnSpc>
                <a:spcPct val="150000"/>
              </a:lnSpc>
            </a:pPr>
            <a:r>
              <a:rPr lang="en-US" b="1" dirty="0" smtClean="0"/>
              <a:t>Open Access</a:t>
            </a:r>
          </a:p>
          <a:p>
            <a:pPr>
              <a:lnSpc>
                <a:spcPct val="150000"/>
              </a:lnSpc>
            </a:pPr>
            <a:endParaRPr lang="en-US" b="1" dirty="0"/>
          </a:p>
          <a:p>
            <a:pPr>
              <a:lnSpc>
                <a:spcPct val="150000"/>
              </a:lnSpc>
            </a:pPr>
            <a:r>
              <a:rPr lang="mr-IN" dirty="0" smtClean="0"/>
              <a:t>…</a:t>
            </a:r>
            <a:r>
              <a:rPr lang="en-US" dirty="0" smtClean="0"/>
              <a:t>work is </a:t>
            </a:r>
            <a:r>
              <a:rPr lang="en-US" dirty="0"/>
              <a:t>more cited than </a:t>
            </a:r>
            <a:r>
              <a:rPr lang="en-US" dirty="0" smtClean="0"/>
              <a:t>if </a:t>
            </a:r>
            <a:r>
              <a:rPr lang="en-US" dirty="0"/>
              <a:t>published in traditional closed </a:t>
            </a:r>
            <a:r>
              <a:rPr lang="en-US" dirty="0" smtClean="0"/>
              <a:t>venues</a:t>
            </a:r>
          </a:p>
          <a:p>
            <a:pPr>
              <a:lnSpc>
                <a:spcPct val="150000"/>
              </a:lnSpc>
            </a:pPr>
            <a:r>
              <a:rPr lang="mr-IN" dirty="0" smtClean="0"/>
              <a:t>…</a:t>
            </a:r>
            <a:r>
              <a:rPr lang="en-US" dirty="0" smtClean="0"/>
              <a:t>facilitates </a:t>
            </a:r>
            <a:r>
              <a:rPr lang="en-US" dirty="0"/>
              <a:t>traditional researcher </a:t>
            </a:r>
            <a:r>
              <a:rPr lang="en-US" dirty="0" smtClean="0"/>
              <a:t>access</a:t>
            </a:r>
          </a:p>
          <a:p>
            <a:pPr>
              <a:lnSpc>
                <a:spcPct val="150000"/>
              </a:lnSpc>
            </a:pPr>
            <a:r>
              <a:rPr lang="mr-IN" dirty="0" smtClean="0"/>
              <a:t>…</a:t>
            </a:r>
            <a:r>
              <a:rPr lang="en-US" dirty="0" smtClean="0"/>
              <a:t>reaches </a:t>
            </a:r>
            <a:r>
              <a:rPr lang="en-US" dirty="0"/>
              <a:t>a much broader range of </a:t>
            </a:r>
            <a:r>
              <a:rPr lang="en-US" dirty="0" smtClean="0"/>
              <a:t>readers</a:t>
            </a:r>
          </a:p>
          <a:p>
            <a:pPr>
              <a:lnSpc>
                <a:spcPct val="150000"/>
              </a:lnSpc>
            </a:pPr>
            <a:r>
              <a:rPr lang="mr-IN" dirty="0" smtClean="0"/>
              <a:t>…</a:t>
            </a:r>
            <a:r>
              <a:rPr lang="en-US" dirty="0" smtClean="0"/>
              <a:t>increases </a:t>
            </a:r>
            <a:r>
              <a:rPr lang="en-US" dirty="0"/>
              <a:t>the discoverability of scholarly work on the </a:t>
            </a:r>
            <a:r>
              <a:rPr lang="en-US" dirty="0" smtClean="0"/>
              <a:t>web</a:t>
            </a:r>
          </a:p>
          <a:p>
            <a:pPr>
              <a:lnSpc>
                <a:spcPct val="150000"/>
              </a:lnSpc>
            </a:pPr>
            <a:endParaRPr lang="en-US" b="1" dirty="0"/>
          </a:p>
          <a:p>
            <a:pPr>
              <a:lnSpc>
                <a:spcPct val="150000"/>
              </a:lnSpc>
            </a:pPr>
            <a:r>
              <a:rPr lang="en-US" b="1" dirty="0">
                <a:solidFill>
                  <a:srgbClr val="002060"/>
                </a:solidFill>
              </a:rPr>
              <a:t>only through open dialogue across the walls of the ivory tower will we have any </a:t>
            </a:r>
            <a:endParaRPr lang="en-US" b="1" dirty="0" smtClean="0">
              <a:solidFill>
                <a:srgbClr val="002060"/>
              </a:solidFill>
            </a:endParaRPr>
          </a:p>
          <a:p>
            <a:pPr>
              <a:lnSpc>
                <a:spcPct val="150000"/>
              </a:lnSpc>
            </a:pPr>
            <a:r>
              <a:rPr lang="en-US" b="1" dirty="0" smtClean="0">
                <a:solidFill>
                  <a:srgbClr val="002060"/>
                </a:solidFill>
              </a:rPr>
              <a:t>chance </a:t>
            </a:r>
            <a:r>
              <a:rPr lang="en-US" b="1" dirty="0">
                <a:solidFill>
                  <a:srgbClr val="002060"/>
                </a:solidFill>
              </a:rPr>
              <a:t>of convincing the broader public, including our governmental funding bodies, </a:t>
            </a:r>
            <a:endParaRPr lang="en-US" b="1" dirty="0" smtClean="0">
              <a:solidFill>
                <a:srgbClr val="002060"/>
              </a:solidFill>
            </a:endParaRPr>
          </a:p>
          <a:p>
            <a:pPr>
              <a:lnSpc>
                <a:spcPct val="150000"/>
              </a:lnSpc>
            </a:pPr>
            <a:r>
              <a:rPr lang="en-US" b="1" dirty="0" smtClean="0">
                <a:solidFill>
                  <a:srgbClr val="002060"/>
                </a:solidFill>
              </a:rPr>
              <a:t>of </a:t>
            </a:r>
            <a:r>
              <a:rPr lang="en-US" b="1" dirty="0">
                <a:solidFill>
                  <a:srgbClr val="002060"/>
                </a:solidFill>
              </a:rPr>
              <a:t>the importance of our work</a:t>
            </a:r>
            <a:endParaRPr lang="en-US" b="1" dirty="0" smtClean="0">
              <a:solidFill>
                <a:srgbClr val="002060"/>
              </a:solidFill>
            </a:endParaRPr>
          </a:p>
          <a:p>
            <a:pPr>
              <a:lnSpc>
                <a:spcPct val="150000"/>
              </a:lnSpc>
            </a:pPr>
            <a:endParaRPr lang="en-US" dirty="0"/>
          </a:p>
          <a:p>
            <a:r>
              <a:rPr lang="en-US" dirty="0" smtClean="0"/>
              <a:t>Fitzpatrick, K. ‘Giving </a:t>
            </a:r>
            <a:r>
              <a:rPr lang="en-US" dirty="0"/>
              <a:t>It Away: Sharing and the Future of Scholarly </a:t>
            </a:r>
            <a:r>
              <a:rPr lang="en-US" dirty="0" smtClean="0"/>
              <a:t>Communication’</a:t>
            </a:r>
          </a:p>
          <a:p>
            <a:pPr>
              <a:lnSpc>
                <a:spcPct val="150000"/>
              </a:lnSpc>
            </a:pPr>
            <a:r>
              <a:rPr lang="en-US" dirty="0" smtClean="0">
                <a:hlinkClick r:id="rId2"/>
              </a:rPr>
              <a:t>http://</a:t>
            </a:r>
            <a:r>
              <a:rPr lang="en-US" dirty="0" err="1" smtClean="0">
                <a:hlinkClick r:id="rId2"/>
              </a:rPr>
              <a:t>www.plannedobsolescence.net</a:t>
            </a:r>
            <a:r>
              <a:rPr lang="en-US" dirty="0" smtClean="0">
                <a:hlinkClick r:id="rId2"/>
              </a:rPr>
              <a:t>/giving-it-away/</a:t>
            </a:r>
            <a:endParaRPr lang="en-US" dirty="0"/>
          </a:p>
        </p:txBody>
      </p:sp>
    </p:spTree>
    <p:extLst>
      <p:ext uri="{BB962C8B-B14F-4D97-AF65-F5344CB8AC3E}">
        <p14:creationId xmlns:p14="http://schemas.microsoft.com/office/powerpoint/2010/main" val="1858580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1541482"/>
            <a:ext cx="8733182" cy="2862322"/>
          </a:xfrm>
          <a:prstGeom prst="rect">
            <a:avLst/>
          </a:prstGeom>
          <a:noFill/>
        </p:spPr>
        <p:txBody>
          <a:bodyPr wrap="square" rtlCol="0">
            <a:spAutoFit/>
          </a:bodyPr>
          <a:lstStyle/>
          <a:p>
            <a:pPr>
              <a:lnSpc>
                <a:spcPct val="150000"/>
              </a:lnSpc>
            </a:pPr>
            <a:endParaRPr lang="en-US" b="1" dirty="0" smtClean="0">
              <a:solidFill>
                <a:srgbClr val="002060"/>
              </a:solidFill>
            </a:endParaRPr>
          </a:p>
          <a:p>
            <a:pPr>
              <a:lnSpc>
                <a:spcPct val="150000"/>
              </a:lnSpc>
            </a:pPr>
            <a:r>
              <a:rPr lang="en-US" b="1" dirty="0">
                <a:solidFill>
                  <a:srgbClr val="002060"/>
                </a:solidFill>
              </a:rPr>
              <a:t>O</a:t>
            </a:r>
            <a:r>
              <a:rPr lang="en-US" b="1" dirty="0" smtClean="0">
                <a:solidFill>
                  <a:srgbClr val="002060"/>
                </a:solidFill>
              </a:rPr>
              <a:t>pen </a:t>
            </a:r>
            <a:r>
              <a:rPr lang="en-US" b="1" dirty="0">
                <a:solidFill>
                  <a:srgbClr val="002060"/>
                </a:solidFill>
              </a:rPr>
              <a:t>access publishing is far more in keeping with the core values </a:t>
            </a:r>
            <a:endParaRPr lang="en-US" b="1" dirty="0" smtClean="0">
              <a:solidFill>
                <a:srgbClr val="002060"/>
              </a:solidFill>
            </a:endParaRPr>
          </a:p>
          <a:p>
            <a:pPr>
              <a:lnSpc>
                <a:spcPct val="150000"/>
              </a:lnSpc>
            </a:pPr>
            <a:r>
              <a:rPr lang="en-US" b="1" dirty="0" smtClean="0">
                <a:solidFill>
                  <a:srgbClr val="002060"/>
                </a:solidFill>
              </a:rPr>
              <a:t>of </a:t>
            </a:r>
            <a:r>
              <a:rPr lang="en-US" b="1" dirty="0">
                <a:solidFill>
                  <a:srgbClr val="002060"/>
                </a:solidFill>
              </a:rPr>
              <a:t>the scholarly </a:t>
            </a:r>
            <a:r>
              <a:rPr lang="en-US" b="1" dirty="0" smtClean="0">
                <a:solidFill>
                  <a:srgbClr val="002060"/>
                </a:solidFill>
              </a:rPr>
              <a:t>enterprise:</a:t>
            </a:r>
          </a:p>
          <a:p>
            <a:pPr>
              <a:lnSpc>
                <a:spcPct val="150000"/>
              </a:lnSpc>
            </a:pPr>
            <a:r>
              <a:rPr lang="en-US" b="1" dirty="0" smtClean="0">
                <a:solidFill>
                  <a:srgbClr val="002060"/>
                </a:solidFill>
              </a:rPr>
              <a:t>From </a:t>
            </a:r>
            <a:r>
              <a:rPr lang="en-US" b="1" i="1" dirty="0" smtClean="0">
                <a:solidFill>
                  <a:srgbClr val="002060"/>
                </a:solidFill>
              </a:rPr>
              <a:t>costs</a:t>
            </a:r>
            <a:r>
              <a:rPr lang="en-US" b="1" dirty="0" smtClean="0">
                <a:solidFill>
                  <a:srgbClr val="002060"/>
                </a:solidFill>
              </a:rPr>
              <a:t> to </a:t>
            </a:r>
            <a:r>
              <a:rPr lang="en-US" b="1" i="1" dirty="0" smtClean="0">
                <a:solidFill>
                  <a:srgbClr val="002060"/>
                </a:solidFill>
              </a:rPr>
              <a:t>values</a:t>
            </a:r>
          </a:p>
          <a:p>
            <a:pPr>
              <a:lnSpc>
                <a:spcPct val="150000"/>
              </a:lnSpc>
            </a:pPr>
            <a:endParaRPr lang="en-US" dirty="0"/>
          </a:p>
          <a:p>
            <a:r>
              <a:rPr lang="en-US" dirty="0" smtClean="0"/>
              <a:t>Fitzpatrick, K. ‘Giving </a:t>
            </a:r>
            <a:r>
              <a:rPr lang="en-US" dirty="0"/>
              <a:t>It Away: Sharing and the Future of Scholarly </a:t>
            </a:r>
            <a:r>
              <a:rPr lang="en-US" dirty="0" smtClean="0"/>
              <a:t>Communication’</a:t>
            </a:r>
          </a:p>
          <a:p>
            <a:pPr>
              <a:lnSpc>
                <a:spcPct val="150000"/>
              </a:lnSpc>
            </a:pPr>
            <a:r>
              <a:rPr lang="en-US" dirty="0" smtClean="0">
                <a:hlinkClick r:id="rId2"/>
              </a:rPr>
              <a:t>http://www.plannedobsolescence.net/giving-it-away/</a:t>
            </a:r>
            <a:endParaRPr lang="en-US" dirty="0" smtClean="0"/>
          </a:p>
        </p:txBody>
      </p:sp>
    </p:spTree>
    <p:extLst>
      <p:ext uri="{BB962C8B-B14F-4D97-AF65-F5344CB8AC3E}">
        <p14:creationId xmlns:p14="http://schemas.microsoft.com/office/powerpoint/2010/main" val="1381435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1422213"/>
            <a:ext cx="8733182" cy="4801314"/>
          </a:xfrm>
          <a:prstGeom prst="rect">
            <a:avLst/>
          </a:prstGeom>
          <a:noFill/>
        </p:spPr>
        <p:txBody>
          <a:bodyPr wrap="square" rtlCol="0">
            <a:spAutoFit/>
          </a:bodyPr>
          <a:lstStyle/>
          <a:p>
            <a:pPr>
              <a:lnSpc>
                <a:spcPct val="150000"/>
              </a:lnSpc>
            </a:pPr>
            <a:r>
              <a:rPr lang="en-US" b="1" dirty="0" smtClean="0"/>
              <a:t>2001: Creative Commons</a:t>
            </a:r>
          </a:p>
          <a:p>
            <a:pPr>
              <a:lnSpc>
                <a:spcPct val="150000"/>
              </a:lnSpc>
            </a:pPr>
            <a:endParaRPr lang="en-US" dirty="0" smtClean="0"/>
          </a:p>
          <a:p>
            <a:pPr>
              <a:lnSpc>
                <a:spcPct val="150000"/>
              </a:lnSpc>
            </a:pPr>
            <a:endParaRPr lang="en-US" dirty="0"/>
          </a:p>
          <a:p>
            <a:pPr>
              <a:lnSpc>
                <a:spcPct val="150000"/>
              </a:lnSpc>
            </a:pPr>
            <a:endParaRPr lang="en-US" dirty="0" smtClean="0"/>
          </a:p>
          <a:p>
            <a:pPr>
              <a:lnSpc>
                <a:spcPct val="150000"/>
              </a:lnSpc>
            </a:pPr>
            <a:endParaRPr lang="en-US" dirty="0"/>
          </a:p>
          <a:p>
            <a:pPr>
              <a:lnSpc>
                <a:spcPct val="150000"/>
              </a:lnSpc>
            </a:pPr>
            <a:endParaRPr lang="en-US" dirty="0"/>
          </a:p>
          <a:p>
            <a:pPr>
              <a:lnSpc>
                <a:spcPct val="150000"/>
              </a:lnSpc>
            </a:pPr>
            <a:r>
              <a:rPr lang="en-US" b="1" dirty="0">
                <a:solidFill>
                  <a:srgbClr val="002060"/>
                </a:solidFill>
              </a:rPr>
              <a:t>Creative Commons helps you legally share your knowledge and creativity to build a more equitable, accessible, and innovative world. We unlock the full potential of the internet to drive a new era of development, growth and productivity</a:t>
            </a:r>
            <a:r>
              <a:rPr lang="en-US" b="1" dirty="0" smtClean="0">
                <a:solidFill>
                  <a:srgbClr val="002060"/>
                </a:solidFill>
              </a:rPr>
              <a:t>.</a:t>
            </a:r>
          </a:p>
          <a:p>
            <a:pPr>
              <a:lnSpc>
                <a:spcPct val="150000"/>
              </a:lnSpc>
            </a:pPr>
            <a:endParaRPr lang="en-US" dirty="0"/>
          </a:p>
          <a:p>
            <a:r>
              <a:rPr lang="en-US" dirty="0" smtClean="0">
                <a:hlinkClick r:id="rId2"/>
              </a:rPr>
              <a:t>https://creativecommons.org</a:t>
            </a:r>
            <a:endParaRPr lang="en-US" dirty="0" smtClean="0"/>
          </a:p>
          <a:p>
            <a:r>
              <a:rPr lang="en-US" dirty="0" smtClean="0"/>
              <a:t>Video: </a:t>
            </a:r>
            <a:r>
              <a:rPr lang="en-US" dirty="0" smtClean="0">
                <a:hlinkClick r:id="rId3"/>
              </a:rPr>
              <a:t>https://</a:t>
            </a:r>
            <a:r>
              <a:rPr lang="en-US" dirty="0" err="1" smtClean="0">
                <a:hlinkClick r:id="rId3"/>
              </a:rPr>
              <a:t>www.youtube.com</a:t>
            </a:r>
            <a:r>
              <a:rPr lang="en-US" dirty="0" smtClean="0">
                <a:hlinkClick r:id="rId3"/>
              </a:rPr>
              <a:t>/</a:t>
            </a:r>
            <a:r>
              <a:rPr lang="en-US" dirty="0" err="1" smtClean="0">
                <a:hlinkClick r:id="rId3"/>
              </a:rPr>
              <a:t>watch?v</a:t>
            </a:r>
            <a:r>
              <a:rPr lang="en-US" dirty="0" smtClean="0">
                <a:hlinkClick r:id="rId3"/>
              </a:rPr>
              <a:t>=8YkbeycRa2A</a:t>
            </a:r>
            <a:endParaRPr lang="en-US" dirty="0" smtClean="0"/>
          </a:p>
        </p:txBody>
      </p:sp>
      <p:pic>
        <p:nvPicPr>
          <p:cNvPr id="6" name="Picture 5"/>
          <p:cNvPicPr>
            <a:picLocks noChangeAspect="1"/>
          </p:cNvPicPr>
          <p:nvPr/>
        </p:nvPicPr>
        <p:blipFill>
          <a:blip r:embed="rId4"/>
          <a:stretch>
            <a:fillRect/>
          </a:stretch>
        </p:blipFill>
        <p:spPr>
          <a:xfrm>
            <a:off x="1778000" y="2101850"/>
            <a:ext cx="4459562" cy="1685452"/>
          </a:xfrm>
          <a:prstGeom prst="rect">
            <a:avLst/>
          </a:prstGeom>
        </p:spPr>
      </p:pic>
    </p:spTree>
    <p:extLst>
      <p:ext uri="{BB962C8B-B14F-4D97-AF65-F5344CB8AC3E}">
        <p14:creationId xmlns:p14="http://schemas.microsoft.com/office/powerpoint/2010/main" val="499986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52574" y="1422213"/>
            <a:ext cx="8733182" cy="3970318"/>
          </a:xfrm>
          <a:prstGeom prst="rect">
            <a:avLst/>
          </a:prstGeom>
          <a:noFill/>
        </p:spPr>
        <p:txBody>
          <a:bodyPr wrap="square" rtlCol="0">
            <a:spAutoFit/>
          </a:bodyPr>
          <a:lstStyle/>
          <a:p>
            <a:pPr>
              <a:lnSpc>
                <a:spcPct val="150000"/>
              </a:lnSpc>
            </a:pPr>
            <a:r>
              <a:rPr lang="en-US" b="1" dirty="0" smtClean="0"/>
              <a:t>Fitzpatrick’s ’shifts in authorship’:</a:t>
            </a:r>
          </a:p>
          <a:p>
            <a:pPr>
              <a:lnSpc>
                <a:spcPct val="150000"/>
              </a:lnSpc>
            </a:pPr>
            <a:endParaRPr lang="en-US" dirty="0"/>
          </a:p>
          <a:p>
            <a:pPr>
              <a:lnSpc>
                <a:spcPct val="150000"/>
              </a:lnSpc>
            </a:pPr>
            <a:r>
              <a:rPr lang="en-US" b="1" dirty="0" smtClean="0">
                <a:solidFill>
                  <a:srgbClr val="002060"/>
                </a:solidFill>
              </a:rPr>
              <a:t>from </a:t>
            </a:r>
            <a:r>
              <a:rPr lang="en-US" b="1" dirty="0">
                <a:solidFill>
                  <a:srgbClr val="002060"/>
                </a:solidFill>
              </a:rPr>
              <a:t>product to </a:t>
            </a:r>
            <a:r>
              <a:rPr lang="en-US" b="1" dirty="0" smtClean="0">
                <a:solidFill>
                  <a:srgbClr val="002060"/>
                </a:solidFill>
              </a:rPr>
              <a:t>process</a:t>
            </a:r>
            <a:endParaRPr lang="en-US" b="1" dirty="0">
              <a:solidFill>
                <a:srgbClr val="002060"/>
              </a:solidFill>
            </a:endParaRPr>
          </a:p>
          <a:p>
            <a:pPr>
              <a:lnSpc>
                <a:spcPct val="150000"/>
              </a:lnSpc>
            </a:pPr>
            <a:r>
              <a:rPr lang="en-US" b="1" dirty="0" smtClean="0">
                <a:solidFill>
                  <a:srgbClr val="002060"/>
                </a:solidFill>
              </a:rPr>
              <a:t>from </a:t>
            </a:r>
            <a:r>
              <a:rPr lang="en-US" b="1" dirty="0">
                <a:solidFill>
                  <a:srgbClr val="002060"/>
                </a:solidFill>
              </a:rPr>
              <a:t>individual to </a:t>
            </a:r>
            <a:r>
              <a:rPr lang="en-US" b="1" dirty="0" smtClean="0">
                <a:solidFill>
                  <a:srgbClr val="002060"/>
                </a:solidFill>
              </a:rPr>
              <a:t>collaborative</a:t>
            </a:r>
          </a:p>
          <a:p>
            <a:pPr>
              <a:lnSpc>
                <a:spcPct val="150000"/>
              </a:lnSpc>
            </a:pPr>
            <a:r>
              <a:rPr lang="en-US" b="1" dirty="0" smtClean="0">
                <a:solidFill>
                  <a:srgbClr val="002060"/>
                </a:solidFill>
              </a:rPr>
              <a:t>from </a:t>
            </a:r>
            <a:r>
              <a:rPr lang="en-US" b="1" dirty="0">
                <a:solidFill>
                  <a:srgbClr val="002060"/>
                </a:solidFill>
              </a:rPr>
              <a:t>originality to </a:t>
            </a:r>
            <a:r>
              <a:rPr lang="en-US" b="1" dirty="0" smtClean="0">
                <a:solidFill>
                  <a:srgbClr val="002060"/>
                </a:solidFill>
              </a:rPr>
              <a:t>remix</a:t>
            </a:r>
          </a:p>
          <a:p>
            <a:pPr>
              <a:lnSpc>
                <a:spcPct val="150000"/>
              </a:lnSpc>
            </a:pPr>
            <a:r>
              <a:rPr lang="en-US" b="1" dirty="0" smtClean="0">
                <a:solidFill>
                  <a:srgbClr val="002060"/>
                </a:solidFill>
              </a:rPr>
              <a:t>from </a:t>
            </a:r>
            <a:r>
              <a:rPr lang="en-US" b="1" dirty="0">
                <a:solidFill>
                  <a:srgbClr val="002060"/>
                </a:solidFill>
              </a:rPr>
              <a:t>intellectual property to the gift </a:t>
            </a:r>
            <a:r>
              <a:rPr lang="en-US" b="1" dirty="0" smtClean="0">
                <a:solidFill>
                  <a:srgbClr val="002060"/>
                </a:solidFill>
              </a:rPr>
              <a:t>economy</a:t>
            </a:r>
          </a:p>
          <a:p>
            <a:pPr>
              <a:lnSpc>
                <a:spcPct val="150000"/>
              </a:lnSpc>
            </a:pPr>
            <a:r>
              <a:rPr lang="en-US" b="1" dirty="0" smtClean="0">
                <a:solidFill>
                  <a:srgbClr val="002060"/>
                </a:solidFill>
              </a:rPr>
              <a:t>from </a:t>
            </a:r>
            <a:r>
              <a:rPr lang="en-US" b="1" dirty="0">
                <a:solidFill>
                  <a:srgbClr val="002060"/>
                </a:solidFill>
              </a:rPr>
              <a:t>text to… something </a:t>
            </a:r>
            <a:r>
              <a:rPr lang="en-US" b="1" dirty="0" smtClean="0">
                <a:solidFill>
                  <a:srgbClr val="002060"/>
                </a:solidFill>
              </a:rPr>
              <a:t>more</a:t>
            </a:r>
          </a:p>
          <a:p>
            <a:pPr>
              <a:lnSpc>
                <a:spcPct val="150000"/>
              </a:lnSpc>
            </a:pPr>
            <a:endParaRPr lang="en-US" dirty="0"/>
          </a:p>
          <a:p>
            <a:r>
              <a:rPr lang="en-US" dirty="0"/>
              <a:t>Fitzpatrick, K. (2011). </a:t>
            </a:r>
            <a:r>
              <a:rPr lang="en-US" i="1" dirty="0"/>
              <a:t>Planned obsolescence: publishing, technology, and the future of the academy</a:t>
            </a:r>
            <a:r>
              <a:rPr lang="en-US" dirty="0"/>
              <a:t>. New York: New York University Press.</a:t>
            </a:r>
          </a:p>
        </p:txBody>
      </p:sp>
    </p:spTree>
    <p:extLst>
      <p:ext uri="{BB962C8B-B14F-4D97-AF65-F5344CB8AC3E}">
        <p14:creationId xmlns:p14="http://schemas.microsoft.com/office/powerpoint/2010/main" val="17064120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928</Words>
  <Application>Microsoft Macintosh PowerPoint</Application>
  <PresentationFormat>Widescreen</PresentationFormat>
  <Paragraphs>110</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Calibri Light</vt:lpstr>
      <vt:lpstr>Mangal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PG-Ou, Mariana</dc:creator>
  <cp:lastModifiedBy>PG-Ou, Mariana</cp:lastModifiedBy>
  <cp:revision>14</cp:revision>
  <dcterms:created xsi:type="dcterms:W3CDTF">2017-11-13T13:40:53Z</dcterms:created>
  <dcterms:modified xsi:type="dcterms:W3CDTF">2017-11-13T15:51:17Z</dcterms:modified>
</cp:coreProperties>
</file>