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58" r:id="rId5"/>
    <p:sldId id="259" r:id="rId6"/>
    <p:sldId id="268" r:id="rId7"/>
    <p:sldId id="260" r:id="rId8"/>
    <p:sldId id="261" r:id="rId9"/>
    <p:sldId id="266" r:id="rId10"/>
    <p:sldId id="262" r:id="rId11"/>
    <p:sldId id="263" r:id="rId12"/>
    <p:sldId id="264"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35EC2A-AE19-4794-960F-9A4C28CFEA40}" type="datetimeFigureOut">
              <a:rPr lang="en-US" smtClean="0"/>
              <a:t>5/8/2014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D27405-7463-405C-83FB-E359C79586BD}" type="slidenum">
              <a:rPr lang="en-US" smtClean="0"/>
              <a:t>‹#›</a:t>
            </a:fld>
            <a:endParaRPr lang="en-US"/>
          </a:p>
        </p:txBody>
      </p:sp>
    </p:spTree>
    <p:extLst>
      <p:ext uri="{BB962C8B-B14F-4D97-AF65-F5344CB8AC3E}">
        <p14:creationId xmlns:p14="http://schemas.microsoft.com/office/powerpoint/2010/main" val="356989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35EC2A-AE19-4794-960F-9A4C28CFEA40}" type="datetimeFigureOut">
              <a:rPr lang="en-US" smtClean="0"/>
              <a:t>5/8/2014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D27405-7463-405C-83FB-E359C79586BD}" type="slidenum">
              <a:rPr lang="en-US" smtClean="0"/>
              <a:t>‹#›</a:t>
            </a:fld>
            <a:endParaRPr lang="en-US"/>
          </a:p>
        </p:txBody>
      </p:sp>
    </p:spTree>
    <p:extLst>
      <p:ext uri="{BB962C8B-B14F-4D97-AF65-F5344CB8AC3E}">
        <p14:creationId xmlns:p14="http://schemas.microsoft.com/office/powerpoint/2010/main" val="1564523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35EC2A-AE19-4794-960F-9A4C28CFEA40}" type="datetimeFigureOut">
              <a:rPr lang="en-US" smtClean="0"/>
              <a:t>5/8/2014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D27405-7463-405C-83FB-E359C79586BD}" type="slidenum">
              <a:rPr lang="en-US" smtClean="0"/>
              <a:t>‹#›</a:t>
            </a:fld>
            <a:endParaRPr lang="en-US"/>
          </a:p>
        </p:txBody>
      </p:sp>
    </p:spTree>
    <p:extLst>
      <p:ext uri="{BB962C8B-B14F-4D97-AF65-F5344CB8AC3E}">
        <p14:creationId xmlns:p14="http://schemas.microsoft.com/office/powerpoint/2010/main" val="3408394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35EC2A-AE19-4794-960F-9A4C28CFEA40}" type="datetimeFigureOut">
              <a:rPr lang="en-US" smtClean="0"/>
              <a:t>5/8/2014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D27405-7463-405C-83FB-E359C79586BD}" type="slidenum">
              <a:rPr lang="en-US" smtClean="0"/>
              <a:t>‹#›</a:t>
            </a:fld>
            <a:endParaRPr lang="en-US"/>
          </a:p>
        </p:txBody>
      </p:sp>
    </p:spTree>
    <p:extLst>
      <p:ext uri="{BB962C8B-B14F-4D97-AF65-F5344CB8AC3E}">
        <p14:creationId xmlns:p14="http://schemas.microsoft.com/office/powerpoint/2010/main" val="2645720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35EC2A-AE19-4794-960F-9A4C28CFEA40}" type="datetimeFigureOut">
              <a:rPr lang="en-US" smtClean="0"/>
              <a:t>5/8/2014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D27405-7463-405C-83FB-E359C79586BD}" type="slidenum">
              <a:rPr lang="en-US" smtClean="0"/>
              <a:t>‹#›</a:t>
            </a:fld>
            <a:endParaRPr lang="en-US"/>
          </a:p>
        </p:txBody>
      </p:sp>
    </p:spTree>
    <p:extLst>
      <p:ext uri="{BB962C8B-B14F-4D97-AF65-F5344CB8AC3E}">
        <p14:creationId xmlns:p14="http://schemas.microsoft.com/office/powerpoint/2010/main" val="2171535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35EC2A-AE19-4794-960F-9A4C28CFEA40}" type="datetimeFigureOut">
              <a:rPr lang="en-US" smtClean="0"/>
              <a:t>5/8/2014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D27405-7463-405C-83FB-E359C79586BD}" type="slidenum">
              <a:rPr lang="en-US" smtClean="0"/>
              <a:t>‹#›</a:t>
            </a:fld>
            <a:endParaRPr lang="en-US"/>
          </a:p>
        </p:txBody>
      </p:sp>
    </p:spTree>
    <p:extLst>
      <p:ext uri="{BB962C8B-B14F-4D97-AF65-F5344CB8AC3E}">
        <p14:creationId xmlns:p14="http://schemas.microsoft.com/office/powerpoint/2010/main" val="165813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35EC2A-AE19-4794-960F-9A4C28CFEA40}" type="datetimeFigureOut">
              <a:rPr lang="en-US" smtClean="0"/>
              <a:t>5/8/2014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D27405-7463-405C-83FB-E359C79586BD}" type="slidenum">
              <a:rPr lang="en-US" smtClean="0"/>
              <a:t>‹#›</a:t>
            </a:fld>
            <a:endParaRPr lang="en-US"/>
          </a:p>
        </p:txBody>
      </p:sp>
    </p:spTree>
    <p:extLst>
      <p:ext uri="{BB962C8B-B14F-4D97-AF65-F5344CB8AC3E}">
        <p14:creationId xmlns:p14="http://schemas.microsoft.com/office/powerpoint/2010/main" val="3767815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35EC2A-AE19-4794-960F-9A4C28CFEA40}" type="datetimeFigureOut">
              <a:rPr lang="en-US" smtClean="0"/>
              <a:t>5/8/2014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D27405-7463-405C-83FB-E359C79586BD}" type="slidenum">
              <a:rPr lang="en-US" smtClean="0"/>
              <a:t>‹#›</a:t>
            </a:fld>
            <a:endParaRPr lang="en-US"/>
          </a:p>
        </p:txBody>
      </p:sp>
    </p:spTree>
    <p:extLst>
      <p:ext uri="{BB962C8B-B14F-4D97-AF65-F5344CB8AC3E}">
        <p14:creationId xmlns:p14="http://schemas.microsoft.com/office/powerpoint/2010/main" val="1439765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35EC2A-AE19-4794-960F-9A4C28CFEA40}" type="datetimeFigureOut">
              <a:rPr lang="en-US" smtClean="0"/>
              <a:t>5/8/2014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D27405-7463-405C-83FB-E359C79586BD}" type="slidenum">
              <a:rPr lang="en-US" smtClean="0"/>
              <a:t>‹#›</a:t>
            </a:fld>
            <a:endParaRPr lang="en-US"/>
          </a:p>
        </p:txBody>
      </p:sp>
    </p:spTree>
    <p:extLst>
      <p:ext uri="{BB962C8B-B14F-4D97-AF65-F5344CB8AC3E}">
        <p14:creationId xmlns:p14="http://schemas.microsoft.com/office/powerpoint/2010/main" val="3297702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35EC2A-AE19-4794-960F-9A4C28CFEA40}" type="datetimeFigureOut">
              <a:rPr lang="en-US" smtClean="0"/>
              <a:t>5/8/2014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D27405-7463-405C-83FB-E359C79586BD}" type="slidenum">
              <a:rPr lang="en-US" smtClean="0"/>
              <a:t>‹#›</a:t>
            </a:fld>
            <a:endParaRPr lang="en-US"/>
          </a:p>
        </p:txBody>
      </p:sp>
    </p:spTree>
    <p:extLst>
      <p:ext uri="{BB962C8B-B14F-4D97-AF65-F5344CB8AC3E}">
        <p14:creationId xmlns:p14="http://schemas.microsoft.com/office/powerpoint/2010/main" val="945607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35EC2A-AE19-4794-960F-9A4C28CFEA40}" type="datetimeFigureOut">
              <a:rPr lang="en-US" smtClean="0"/>
              <a:t>5/8/2014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D27405-7463-405C-83FB-E359C79586BD}" type="slidenum">
              <a:rPr lang="en-US" smtClean="0"/>
              <a:t>‹#›</a:t>
            </a:fld>
            <a:endParaRPr lang="en-US"/>
          </a:p>
        </p:txBody>
      </p:sp>
    </p:spTree>
    <p:extLst>
      <p:ext uri="{BB962C8B-B14F-4D97-AF65-F5344CB8AC3E}">
        <p14:creationId xmlns:p14="http://schemas.microsoft.com/office/powerpoint/2010/main" val="303994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35EC2A-AE19-4794-960F-9A4C28CFEA40}" type="datetimeFigureOut">
              <a:rPr lang="en-US" smtClean="0"/>
              <a:t>5/8/2014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D27405-7463-405C-83FB-E359C79586BD}" type="slidenum">
              <a:rPr lang="en-US" smtClean="0"/>
              <a:t>‹#›</a:t>
            </a:fld>
            <a:endParaRPr lang="en-US"/>
          </a:p>
        </p:txBody>
      </p:sp>
    </p:spTree>
    <p:extLst>
      <p:ext uri="{BB962C8B-B14F-4D97-AF65-F5344CB8AC3E}">
        <p14:creationId xmlns:p14="http://schemas.microsoft.com/office/powerpoint/2010/main" val="9539896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10475742" cy="2746252"/>
          </a:xfrm>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    </a:t>
            </a:r>
            <a:r>
              <a:rPr lang="en-US" b="1" dirty="0" err="1" smtClean="0">
                <a:latin typeface="Garamond" panose="02020404030301010803" pitchFamily="18" charset="0"/>
              </a:rPr>
              <a:t>DSCA</a:t>
            </a:r>
            <a:r>
              <a:rPr lang="en-US" b="1" dirty="0" smtClean="0">
                <a:latin typeface="Garamond" panose="02020404030301010803" pitchFamily="18" charset="0"/>
              </a:rPr>
              <a:t> </a:t>
            </a:r>
            <a:r>
              <a:rPr lang="en-US" b="1" dirty="0">
                <a:latin typeface="Garamond" panose="02020404030301010803" pitchFamily="18" charset="0"/>
              </a:rPr>
              <a:t>Handbook Tactical Level </a:t>
            </a:r>
            <a:r>
              <a:rPr lang="en-US" b="1" dirty="0" smtClean="0">
                <a:latin typeface="Garamond" panose="02020404030301010803" pitchFamily="18" charset="0"/>
              </a:rPr>
              <a:t> </a:t>
            </a:r>
            <a:br>
              <a:rPr lang="en-US" b="1" dirty="0" smtClean="0">
                <a:latin typeface="Garamond" panose="02020404030301010803" pitchFamily="18" charset="0"/>
              </a:rPr>
            </a:br>
            <a:r>
              <a:rPr lang="en-US" b="1" dirty="0" smtClean="0">
                <a:latin typeface="Garamond" panose="02020404030301010803" pitchFamily="18" charset="0"/>
              </a:rPr>
              <a:t>    Commander </a:t>
            </a:r>
            <a:r>
              <a:rPr lang="en-US" b="1" dirty="0">
                <a:latin typeface="Garamond" panose="02020404030301010803" pitchFamily="18" charset="0"/>
              </a:rPr>
              <a:t>and Staff Toolkit </a:t>
            </a:r>
          </a:p>
        </p:txBody>
      </p:sp>
      <p:sp>
        <p:nvSpPr>
          <p:cNvPr id="3" name="Subtitle 2"/>
          <p:cNvSpPr>
            <a:spLocks noGrp="1"/>
          </p:cNvSpPr>
          <p:nvPr>
            <p:ph type="subTitle" idx="1"/>
          </p:nvPr>
        </p:nvSpPr>
        <p:spPr>
          <a:xfrm>
            <a:off x="1524000" y="3602038"/>
            <a:ext cx="10475742" cy="2682852"/>
          </a:xfrm>
        </p:spPr>
        <p:txBody>
          <a:bodyPr>
            <a:normAutofit/>
          </a:bodyPr>
          <a:lstStyle/>
          <a:p>
            <a:endParaRPr lang="en-US" dirty="0"/>
          </a:p>
          <a:p>
            <a:r>
              <a:rPr lang="en-US" b="1" dirty="0" smtClean="0">
                <a:latin typeface="Garamond" panose="02020404030301010803" pitchFamily="18" charset="0"/>
              </a:rPr>
              <a:t>(</a:t>
            </a:r>
            <a:r>
              <a:rPr lang="en-US" b="1" dirty="0" err="1" smtClean="0">
                <a:latin typeface="Garamond" panose="02020404030301010803" pitchFamily="18" charset="0"/>
              </a:rPr>
              <a:t>GTA</a:t>
            </a:r>
            <a:r>
              <a:rPr lang="en-US" b="1" dirty="0" smtClean="0">
                <a:latin typeface="Garamond" panose="02020404030301010803" pitchFamily="18" charset="0"/>
              </a:rPr>
              <a:t> 90-01-020)</a:t>
            </a:r>
          </a:p>
          <a:p>
            <a:endParaRPr lang="en-US" dirty="0">
              <a:latin typeface="Garamond" panose="02020404030301010803" pitchFamily="18" charset="0"/>
            </a:endParaRPr>
          </a:p>
          <a:p>
            <a:r>
              <a:rPr lang="en-US" sz="3600" b="1" dirty="0" err="1" smtClean="0">
                <a:latin typeface="Garamond" panose="02020404030301010803" pitchFamily="18" charset="0"/>
              </a:rPr>
              <a:t>GTA</a:t>
            </a:r>
            <a:r>
              <a:rPr lang="en-US" sz="3600" b="1" dirty="0" smtClean="0">
                <a:latin typeface="Garamond" panose="02020404030301010803" pitchFamily="18" charset="0"/>
              </a:rPr>
              <a:t> </a:t>
            </a:r>
            <a:r>
              <a:rPr lang="en-US" sz="3600" b="1" dirty="0">
                <a:latin typeface="Garamond" panose="02020404030301010803" pitchFamily="18" charset="0"/>
              </a:rPr>
              <a:t>90-01-021 </a:t>
            </a:r>
            <a:endParaRPr lang="en-US" sz="3600" b="1" dirty="0" smtClean="0">
              <a:latin typeface="Garamond" panose="02020404030301010803" pitchFamily="18" charset="0"/>
            </a:endParaRPr>
          </a:p>
          <a:p>
            <a:r>
              <a:rPr lang="en-US" sz="3600" dirty="0" smtClean="0">
                <a:latin typeface="Garamond" panose="02020404030301010803" pitchFamily="18" charset="0"/>
              </a:rPr>
              <a:t> </a:t>
            </a:r>
            <a:r>
              <a:rPr lang="en-US" sz="3600" b="1" dirty="0">
                <a:latin typeface="Garamond" panose="02020404030301010803" pitchFamily="18" charset="0"/>
              </a:rPr>
              <a:t>3</a:t>
            </a:r>
            <a:r>
              <a:rPr lang="en-US" sz="3600" b="1" dirty="0" smtClean="0">
                <a:latin typeface="Garamond" panose="02020404030301010803" pitchFamily="18" charset="0"/>
              </a:rPr>
              <a:t>0 July 2010 </a:t>
            </a:r>
            <a:endParaRPr lang="en-US" sz="3600" dirty="0">
              <a:latin typeface="Garamond" panose="02020404030301010803" pitchFamily="18" charset="0"/>
            </a:endParaRPr>
          </a:p>
        </p:txBody>
      </p:sp>
    </p:spTree>
    <p:extLst>
      <p:ext uri="{BB962C8B-B14F-4D97-AF65-F5344CB8AC3E}">
        <p14:creationId xmlns:p14="http://schemas.microsoft.com/office/powerpoint/2010/main" val="33116559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459736" y="0"/>
            <a:ext cx="9732264" cy="6858000"/>
          </a:xfrm>
        </p:spPr>
        <p:txBody>
          <a:bodyPr>
            <a:normAutofit/>
          </a:bodyPr>
          <a:lstStyle/>
          <a:p>
            <a:pPr marL="0" indent="0">
              <a:buNone/>
            </a:pPr>
            <a:endParaRPr lang="en-US" sz="2000" dirty="0" smtClean="0"/>
          </a:p>
          <a:p>
            <a:pPr marL="0" indent="0">
              <a:buNone/>
            </a:pPr>
            <a:r>
              <a:rPr lang="en-US" sz="2200" b="1" dirty="0" smtClean="0"/>
              <a:t>5.11.1 </a:t>
            </a:r>
            <a:r>
              <a:rPr lang="en-US" sz="2200" b="1" dirty="0"/>
              <a:t>Chaplain Phase 1 - Assessment and </a:t>
            </a:r>
            <a:r>
              <a:rPr lang="en-US" sz="2200" b="1" dirty="0" smtClean="0"/>
              <a:t>Preparation/Mobilization </a:t>
            </a:r>
            <a:endParaRPr lang="en-US" sz="2200" dirty="0"/>
          </a:p>
          <a:p>
            <a:pPr>
              <a:buFont typeface="Wingdings" panose="05000000000000000000" pitchFamily="2" charset="2"/>
              <a:buChar char="q"/>
            </a:pPr>
            <a:r>
              <a:rPr lang="en-US" sz="2200" dirty="0" smtClean="0"/>
              <a:t>Establish </a:t>
            </a:r>
            <a:r>
              <a:rPr lang="en-US" sz="2200" dirty="0"/>
              <a:t>RSTs to provide religious support to authorized DoD personnel and their families. </a:t>
            </a:r>
          </a:p>
          <a:p>
            <a:pPr>
              <a:buFont typeface="Wingdings" panose="05000000000000000000" pitchFamily="2" charset="2"/>
              <a:buChar char="q"/>
            </a:pPr>
            <a:r>
              <a:rPr lang="en-US" sz="2200" dirty="0" smtClean="0"/>
              <a:t>Plan </a:t>
            </a:r>
            <a:r>
              <a:rPr lang="en-US" sz="2200" dirty="0"/>
              <a:t>for operations and secure deployment of liturgical supplies. </a:t>
            </a:r>
          </a:p>
          <a:p>
            <a:pPr>
              <a:buFont typeface="Wingdings" panose="05000000000000000000" pitchFamily="2" charset="2"/>
              <a:buChar char="q"/>
            </a:pPr>
            <a:r>
              <a:rPr lang="en-US" sz="2200" dirty="0" smtClean="0"/>
              <a:t>During </a:t>
            </a:r>
            <a:r>
              <a:rPr lang="en-US" sz="2200" dirty="0"/>
              <a:t>mass casualty events, identify coordination and planning requirements for chaplain activities in coordination with Medical Officer, civilian care providers, the Red Cross, and other civilian agencies. </a:t>
            </a:r>
          </a:p>
          <a:p>
            <a:pPr>
              <a:buFont typeface="Wingdings" panose="05000000000000000000" pitchFamily="2" charset="2"/>
              <a:buChar char="q"/>
            </a:pPr>
            <a:r>
              <a:rPr lang="en-US" sz="2200" dirty="0" smtClean="0"/>
              <a:t>Coordinate </a:t>
            </a:r>
            <a:r>
              <a:rPr lang="en-US" sz="2200" dirty="0"/>
              <a:t>with civilian ministry organizations providing support. </a:t>
            </a:r>
          </a:p>
          <a:p>
            <a:pPr>
              <a:buFont typeface="Wingdings" panose="05000000000000000000" pitchFamily="2" charset="2"/>
              <a:buChar char="q"/>
            </a:pPr>
            <a:r>
              <a:rPr lang="en-US" sz="2200" dirty="0" smtClean="0"/>
              <a:t>Identify </a:t>
            </a:r>
            <a:r>
              <a:rPr lang="en-US" sz="2200" dirty="0"/>
              <a:t>coordination and planning requirements between Service Component, National Guard, United States Coast Guard (</a:t>
            </a:r>
            <a:r>
              <a:rPr lang="en-US" sz="2200" dirty="0" err="1"/>
              <a:t>USCG</a:t>
            </a:r>
            <a:r>
              <a:rPr lang="en-US" sz="2200" dirty="0"/>
              <a:t>), civilian chaplains and clergy. </a:t>
            </a:r>
          </a:p>
          <a:p>
            <a:pPr>
              <a:buFont typeface="Wingdings" panose="05000000000000000000" pitchFamily="2" charset="2"/>
              <a:buChar char="q"/>
            </a:pPr>
            <a:r>
              <a:rPr lang="en-US" sz="2200" dirty="0" smtClean="0"/>
              <a:t>Review </a:t>
            </a:r>
            <a:r>
              <a:rPr lang="en-US" sz="2200" dirty="0"/>
              <a:t>Area of Responsibility (</a:t>
            </a:r>
            <a:r>
              <a:rPr lang="en-US" sz="2200" dirty="0" err="1"/>
              <a:t>AOR</a:t>
            </a:r>
            <a:r>
              <a:rPr lang="en-US" sz="2200" dirty="0"/>
              <a:t>) demographics to anticipate chaplain faith and denominational balance. </a:t>
            </a:r>
          </a:p>
          <a:p>
            <a:pPr>
              <a:buFont typeface="Wingdings" panose="05000000000000000000" pitchFamily="2" charset="2"/>
              <a:buChar char="q"/>
            </a:pPr>
            <a:r>
              <a:rPr lang="en-US" sz="2200" dirty="0" smtClean="0"/>
              <a:t>Plan </a:t>
            </a:r>
            <a:r>
              <a:rPr lang="en-US" sz="2200" dirty="0"/>
              <a:t>for religious services. </a:t>
            </a:r>
          </a:p>
        </p:txBody>
      </p:sp>
    </p:spTree>
    <p:extLst>
      <p:ext uri="{BB962C8B-B14F-4D97-AF65-F5344CB8AC3E}">
        <p14:creationId xmlns:p14="http://schemas.microsoft.com/office/powerpoint/2010/main" val="40778836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459736" y="0"/>
            <a:ext cx="9732264" cy="6858000"/>
          </a:xfrm>
        </p:spPr>
        <p:txBody>
          <a:bodyPr>
            <a:normAutofit/>
          </a:bodyPr>
          <a:lstStyle/>
          <a:p>
            <a:endParaRPr lang="en-US" sz="2000" dirty="0"/>
          </a:p>
          <a:p>
            <a:pPr marL="0" indent="0">
              <a:buNone/>
            </a:pPr>
            <a:r>
              <a:rPr lang="en-US" sz="2000" b="1" dirty="0"/>
              <a:t>5.11.2 Chaplain Phase 2 - Deployment </a:t>
            </a:r>
            <a:endParaRPr lang="en-US" sz="2000" dirty="0"/>
          </a:p>
          <a:p>
            <a:pPr>
              <a:buFont typeface="Wingdings" panose="05000000000000000000" pitchFamily="2" charset="2"/>
              <a:buChar char="q"/>
            </a:pPr>
            <a:r>
              <a:rPr lang="en-US" sz="2000" dirty="0" smtClean="0"/>
              <a:t>Service </a:t>
            </a:r>
            <a:r>
              <a:rPr lang="en-US" sz="2000" dirty="0"/>
              <a:t>Components will identify, mobilize and/or deploy religious support personnel who meet deployment standards. </a:t>
            </a:r>
          </a:p>
          <a:p>
            <a:pPr>
              <a:buFont typeface="Wingdings" panose="05000000000000000000" pitchFamily="2" charset="2"/>
              <a:buChar char="q"/>
            </a:pPr>
            <a:r>
              <a:rPr lang="en-US" sz="2000" dirty="0" smtClean="0"/>
              <a:t>Be </a:t>
            </a:r>
            <a:r>
              <a:rPr lang="en-US" sz="2000" dirty="0"/>
              <a:t>aware that DoD Mortuary Affairs personnel may be tasked to assist other government agencies in the collection and processing of civilian casualties. </a:t>
            </a:r>
          </a:p>
          <a:p>
            <a:pPr>
              <a:buFont typeface="Wingdings" panose="05000000000000000000" pitchFamily="2" charset="2"/>
              <a:buChar char="q"/>
            </a:pPr>
            <a:r>
              <a:rPr lang="en-US" sz="2000" dirty="0" smtClean="0"/>
              <a:t>Maintain </a:t>
            </a:r>
            <a:r>
              <a:rPr lang="en-US" sz="2000" dirty="0"/>
              <a:t>situational awareness of stress levels of assigned DoD personnel, first responders, and affected civilians, and take actions to provide care and mitigate stress. </a:t>
            </a:r>
          </a:p>
          <a:p>
            <a:pPr>
              <a:buFont typeface="Wingdings" panose="05000000000000000000" pitchFamily="2" charset="2"/>
              <a:buChar char="q"/>
            </a:pPr>
            <a:r>
              <a:rPr lang="en-US" sz="2000" dirty="0" smtClean="0"/>
              <a:t>Provide </a:t>
            </a:r>
            <a:r>
              <a:rPr lang="en-US" sz="2000" dirty="0"/>
              <a:t>stress level situational awareness reports to the commander. </a:t>
            </a:r>
          </a:p>
          <a:p>
            <a:pPr>
              <a:buFont typeface="Wingdings" panose="05000000000000000000" pitchFamily="2" charset="2"/>
              <a:buChar char="q"/>
            </a:pPr>
            <a:r>
              <a:rPr lang="en-US" sz="2000" dirty="0" smtClean="0"/>
              <a:t>Be </a:t>
            </a:r>
            <a:r>
              <a:rPr lang="en-US" sz="2000" dirty="0"/>
              <a:t>prepared to deploy with a minimum of 30 days of chaplain supplies. </a:t>
            </a:r>
          </a:p>
          <a:p>
            <a:pPr marL="0" indent="0">
              <a:buNone/>
            </a:pPr>
            <a:endParaRPr lang="en-US" sz="2000" dirty="0" smtClean="0"/>
          </a:p>
        </p:txBody>
      </p:sp>
    </p:spTree>
    <p:extLst>
      <p:ext uri="{BB962C8B-B14F-4D97-AF65-F5344CB8AC3E}">
        <p14:creationId xmlns:p14="http://schemas.microsoft.com/office/powerpoint/2010/main" val="20965862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459736" y="0"/>
            <a:ext cx="9732264" cy="6858000"/>
          </a:xfrm>
        </p:spPr>
        <p:txBody>
          <a:bodyPr>
            <a:normAutofit/>
          </a:bodyPr>
          <a:lstStyle/>
          <a:p>
            <a:endParaRPr lang="en-US" sz="2000" dirty="0"/>
          </a:p>
          <a:p>
            <a:pPr marL="0" indent="0">
              <a:buNone/>
            </a:pPr>
            <a:r>
              <a:rPr lang="en-US" sz="2000" b="1" dirty="0" smtClean="0"/>
              <a:t>5.11.3 </a:t>
            </a:r>
            <a:r>
              <a:rPr lang="en-US" sz="2000" b="1" dirty="0"/>
              <a:t>Chaplain Phase 3 - Support of Civil Authorities </a:t>
            </a:r>
            <a:endParaRPr lang="en-US" sz="2000" dirty="0"/>
          </a:p>
          <a:p>
            <a:pPr>
              <a:buFont typeface="Wingdings" panose="05000000000000000000" pitchFamily="2" charset="2"/>
              <a:buChar char="q"/>
            </a:pPr>
            <a:r>
              <a:rPr lang="en-US" sz="2000" dirty="0" smtClean="0"/>
              <a:t>Be </a:t>
            </a:r>
            <a:r>
              <a:rPr lang="en-US" sz="2000" dirty="0"/>
              <a:t>prepared to conduct crisis intervention or </a:t>
            </a:r>
            <a:r>
              <a:rPr lang="en-US" sz="2000" dirty="0" err="1"/>
              <a:t>CISM</a:t>
            </a:r>
            <a:r>
              <a:rPr lang="en-US" sz="2000" dirty="0"/>
              <a:t> training/services. </a:t>
            </a:r>
          </a:p>
          <a:p>
            <a:pPr>
              <a:buFont typeface="Wingdings" panose="05000000000000000000" pitchFamily="2" charset="2"/>
              <a:buChar char="q"/>
            </a:pPr>
            <a:r>
              <a:rPr lang="en-US" sz="2000" dirty="0" smtClean="0"/>
              <a:t>Chaplains </a:t>
            </a:r>
            <a:r>
              <a:rPr lang="en-US" sz="2000" dirty="0"/>
              <a:t>in supervisory positions will coordinate with appropriate staff agencies to ensure that </a:t>
            </a:r>
            <a:r>
              <a:rPr lang="en-US" sz="2000" dirty="0" smtClean="0"/>
              <a:t>subordinate </a:t>
            </a:r>
            <a:r>
              <a:rPr lang="en-US" sz="2000" dirty="0"/>
              <a:t>chaplains and enlisted religious support personnel receive appropriate support and professional guidance. </a:t>
            </a:r>
          </a:p>
          <a:p>
            <a:pPr>
              <a:buFont typeface="Wingdings" panose="05000000000000000000" pitchFamily="2" charset="2"/>
              <a:buChar char="q"/>
            </a:pPr>
            <a:r>
              <a:rPr lang="en-US" sz="2000" dirty="0" smtClean="0"/>
              <a:t>When </a:t>
            </a:r>
            <a:r>
              <a:rPr lang="en-US" sz="2000" dirty="0"/>
              <a:t>directed, conduct liaison and coordinate activities with other units. </a:t>
            </a:r>
          </a:p>
          <a:p>
            <a:pPr>
              <a:buFont typeface="Wingdings" panose="05000000000000000000" pitchFamily="2" charset="2"/>
              <a:buChar char="q"/>
            </a:pPr>
            <a:r>
              <a:rPr lang="en-US" sz="2000" dirty="0" smtClean="0"/>
              <a:t>Coordinate </a:t>
            </a:r>
            <a:r>
              <a:rPr lang="en-US" sz="2000" dirty="0"/>
              <a:t>with NGOs and other agency religious personnel. </a:t>
            </a:r>
          </a:p>
          <a:p>
            <a:pPr>
              <a:buFont typeface="Wingdings" panose="05000000000000000000" pitchFamily="2" charset="2"/>
              <a:buChar char="q"/>
            </a:pPr>
            <a:r>
              <a:rPr lang="en-US" sz="2000" dirty="0" smtClean="0"/>
              <a:t>Provide </a:t>
            </a:r>
            <a:r>
              <a:rPr lang="en-US" sz="2000" dirty="0"/>
              <a:t>religious support to authorized DoD personnel and focus on mitigating the impact of traumatic events. </a:t>
            </a:r>
          </a:p>
          <a:p>
            <a:pPr marL="0" indent="0">
              <a:buNone/>
            </a:pPr>
            <a:endParaRPr lang="en-US" sz="2000" dirty="0" smtClean="0"/>
          </a:p>
        </p:txBody>
      </p:sp>
    </p:spTree>
    <p:extLst>
      <p:ext uri="{BB962C8B-B14F-4D97-AF65-F5344CB8AC3E}">
        <p14:creationId xmlns:p14="http://schemas.microsoft.com/office/powerpoint/2010/main" val="11288837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459737" y="0"/>
            <a:ext cx="9732264" cy="6858000"/>
          </a:xfrm>
        </p:spPr>
        <p:txBody>
          <a:bodyPr>
            <a:normAutofit/>
          </a:bodyPr>
          <a:lstStyle/>
          <a:p>
            <a:pPr marL="0" indent="0">
              <a:buNone/>
            </a:pPr>
            <a:endParaRPr lang="en-US" sz="2000" dirty="0"/>
          </a:p>
          <a:p>
            <a:pPr marL="0" indent="0">
              <a:buNone/>
            </a:pPr>
            <a:r>
              <a:rPr lang="en-US" sz="2000" b="1" dirty="0"/>
              <a:t>5.11.4 Chaplain Phase 4 - Re-deployment/Demobilization </a:t>
            </a:r>
            <a:endParaRPr lang="en-US" sz="2000" dirty="0"/>
          </a:p>
          <a:p>
            <a:pPr>
              <a:buFont typeface="Wingdings" panose="05000000000000000000" pitchFamily="2" charset="2"/>
              <a:buChar char="q"/>
            </a:pPr>
            <a:r>
              <a:rPr lang="en-US" sz="2000" dirty="0" smtClean="0"/>
              <a:t>Be </a:t>
            </a:r>
            <a:r>
              <a:rPr lang="en-US" sz="2000" dirty="0"/>
              <a:t>prepared to conduct critical event debriefings or other </a:t>
            </a:r>
            <a:r>
              <a:rPr lang="en-US" sz="2000" dirty="0" err="1"/>
              <a:t>CISM</a:t>
            </a:r>
            <a:r>
              <a:rPr lang="en-US" sz="2000" dirty="0"/>
              <a:t> requirements. </a:t>
            </a:r>
          </a:p>
          <a:p>
            <a:pPr>
              <a:buFont typeface="Wingdings" panose="05000000000000000000" pitchFamily="2" charset="2"/>
              <a:buChar char="q"/>
            </a:pPr>
            <a:r>
              <a:rPr lang="en-US" sz="2000" dirty="0" smtClean="0"/>
              <a:t>RSTs </a:t>
            </a:r>
            <a:r>
              <a:rPr lang="en-US" sz="2000" dirty="0"/>
              <a:t>advise the command on indicators, documenting civilian community capabilities to resume normal functioning without military support. </a:t>
            </a:r>
          </a:p>
          <a:p>
            <a:pPr>
              <a:buFont typeface="Wingdings" panose="05000000000000000000" pitchFamily="2" charset="2"/>
              <a:buChar char="q"/>
            </a:pPr>
            <a:r>
              <a:rPr lang="en-US" sz="2000" dirty="0" smtClean="0"/>
              <a:t>RSTs </a:t>
            </a:r>
            <a:r>
              <a:rPr lang="en-US" sz="2000" dirty="0"/>
              <a:t>conduct re-deployment religious support to assigned personnel and their families, focusing on reunion and reintegration issues with families. </a:t>
            </a:r>
          </a:p>
          <a:p>
            <a:pPr>
              <a:buFont typeface="Wingdings" panose="05000000000000000000" pitchFamily="2" charset="2"/>
              <a:buChar char="q"/>
            </a:pPr>
            <a:r>
              <a:rPr lang="en-US" sz="2000" dirty="0" smtClean="0"/>
              <a:t>Prepare </a:t>
            </a:r>
            <a:r>
              <a:rPr lang="en-US" sz="2000" dirty="0"/>
              <a:t>AAR comments and document lessons learned. </a:t>
            </a:r>
          </a:p>
          <a:p>
            <a:pPr marL="0" indent="0">
              <a:buNone/>
            </a:pPr>
            <a:endParaRPr lang="en-US" sz="2000" dirty="0" smtClean="0"/>
          </a:p>
        </p:txBody>
      </p:sp>
    </p:spTree>
    <p:extLst>
      <p:ext uri="{BB962C8B-B14F-4D97-AF65-F5344CB8AC3E}">
        <p14:creationId xmlns:p14="http://schemas.microsoft.com/office/powerpoint/2010/main" val="11854199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461846" y="0"/>
            <a:ext cx="9730154" cy="6857999"/>
          </a:xfrm>
        </p:spPr>
        <p:txBody>
          <a:bodyPr>
            <a:noAutofit/>
          </a:bodyPr>
          <a:lstStyle/>
          <a:p>
            <a:endParaRPr lang="en-US" sz="2000" dirty="0"/>
          </a:p>
          <a:p>
            <a:pPr marL="0" indent="0">
              <a:buNone/>
            </a:pPr>
            <a:r>
              <a:rPr lang="en-US" sz="2000" b="1" dirty="0"/>
              <a:t>5.11 Chaplain </a:t>
            </a:r>
            <a:r>
              <a:rPr lang="en-US" sz="2000" b="1" dirty="0" smtClean="0"/>
              <a:t>                                                                                                     5-47 thru 5-53</a:t>
            </a:r>
            <a:endParaRPr lang="en-US" sz="2000" dirty="0"/>
          </a:p>
          <a:p>
            <a:pPr marL="0" indent="0">
              <a:buNone/>
            </a:pPr>
            <a:r>
              <a:rPr lang="en-US" sz="2000" b="1" i="1" dirty="0"/>
              <a:t>Civilian counterpart(s)</a:t>
            </a:r>
            <a:r>
              <a:rPr lang="en-US" sz="2000" i="1" dirty="0"/>
              <a:t>: Local Clergy, Priests, </a:t>
            </a:r>
            <a:r>
              <a:rPr lang="en-US" sz="2000" i="1" dirty="0" smtClean="0"/>
              <a:t>Chaplains, Rabbis</a:t>
            </a:r>
            <a:r>
              <a:rPr lang="en-US" sz="2000" i="1" dirty="0"/>
              <a:t>, Imams, etc. No Incident Command System (ICS) counterpart. </a:t>
            </a:r>
            <a:endParaRPr lang="en-US" sz="2000" dirty="0"/>
          </a:p>
          <a:p>
            <a:pPr marL="0" indent="0">
              <a:buNone/>
            </a:pPr>
            <a:r>
              <a:rPr lang="en-US" sz="2000" dirty="0"/>
              <a:t>Joint Publication (JP) 1, </a:t>
            </a:r>
            <a:r>
              <a:rPr lang="en-US" sz="2000" i="1" dirty="0"/>
              <a:t>Doctrine for the Armed Forces of the United States</a:t>
            </a:r>
            <a:r>
              <a:rPr lang="en-US" sz="2000" dirty="0"/>
              <a:t>, states that military commanders as responsible to provide for the free exercise of religion of those under their authority. </a:t>
            </a:r>
          </a:p>
          <a:p>
            <a:pPr marL="0" indent="0">
              <a:buNone/>
            </a:pPr>
            <a:r>
              <a:rPr lang="en-US" sz="2000" dirty="0"/>
              <a:t>JP 1-05, </a:t>
            </a:r>
            <a:r>
              <a:rPr lang="en-US" sz="2000" i="1" dirty="0"/>
              <a:t>Religious Affairs in Joint Operations</a:t>
            </a:r>
            <a:r>
              <a:rPr lang="en-US" sz="2000" dirty="0"/>
              <a:t>, defines the concept of ―religious </a:t>
            </a:r>
            <a:r>
              <a:rPr lang="en-US" sz="2000" dirty="0" smtClean="0"/>
              <a:t>affairs </a:t>
            </a:r>
            <a:r>
              <a:rPr lang="en-US" sz="2000" dirty="0"/>
              <a:t>as consisting of two major capabilities of chaplains—religious advisement and religious support. </a:t>
            </a:r>
          </a:p>
          <a:p>
            <a:pPr marL="457200" lvl="1" indent="0">
              <a:buNone/>
            </a:pPr>
            <a:r>
              <a:rPr lang="en-US" sz="2000" i="1" dirty="0"/>
              <a:t>Religious Advisement is the practice of informing the commander on the impact of religion on joint operations to include, but not limited to: worship, rituals, customs and practices of U.S. military personnel, international forces, and the indigenous population. </a:t>
            </a:r>
            <a:endParaRPr lang="en-US" sz="2000" i="1" dirty="0" smtClean="0"/>
          </a:p>
          <a:p>
            <a:pPr marL="457200" lvl="1" indent="0">
              <a:buNone/>
            </a:pPr>
            <a:r>
              <a:rPr lang="en-US" sz="2000" i="1" dirty="0" smtClean="0"/>
              <a:t>Religious </a:t>
            </a:r>
            <a:r>
              <a:rPr lang="en-US" sz="2000" i="1" dirty="0"/>
              <a:t>Support is Chaplain facilitated free exercise of religion through worship, religious and pastoral counseling services, ceremonial honors for the dead, crisis intervention, and advice to the commander on matters pertaining to morals, ethics, and morale as affected by religion. </a:t>
            </a:r>
            <a:endParaRPr lang="en-US" sz="2000" dirty="0"/>
          </a:p>
        </p:txBody>
      </p:sp>
    </p:spTree>
    <p:extLst>
      <p:ext uri="{BB962C8B-B14F-4D97-AF65-F5344CB8AC3E}">
        <p14:creationId xmlns:p14="http://schemas.microsoft.com/office/powerpoint/2010/main" val="29070499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459736" y="0"/>
            <a:ext cx="9732264" cy="6858000"/>
          </a:xfrm>
        </p:spPr>
        <p:txBody>
          <a:bodyPr>
            <a:noAutofit/>
          </a:bodyPr>
          <a:lstStyle/>
          <a:p>
            <a:endParaRPr lang="en-US" sz="2000" dirty="0" smtClean="0"/>
          </a:p>
          <a:p>
            <a:pPr marL="0" indent="0">
              <a:buNone/>
            </a:pPr>
            <a:r>
              <a:rPr lang="en-US" sz="2000" dirty="0" smtClean="0"/>
              <a:t>JP </a:t>
            </a:r>
            <a:r>
              <a:rPr lang="en-US" sz="2000" dirty="0"/>
              <a:t>3-28, </a:t>
            </a:r>
            <a:r>
              <a:rPr lang="en-US" sz="2000" i="1" dirty="0"/>
              <a:t>Civil Support (CS)</a:t>
            </a:r>
            <a:r>
              <a:rPr lang="en-US" sz="2000" dirty="0"/>
              <a:t>, defines Religious Support (RS) as the full spectrum of professional duties performed by chaplains in their dual role as religious leaders and military officers. RS in joint operations is dedicated to meeting needs of military and other authorized members in the personal free exercise of religion and providing commanders with professional advice regarding the dynamic influence of religion and religious belief in the operational area. The purpose of a Religious Support Team (RST) is to provide for, develop, and strengthen the spiritual and moral well-being of all members of the command. </a:t>
            </a:r>
          </a:p>
          <a:p>
            <a:pPr marL="0" indent="0">
              <a:buNone/>
            </a:pPr>
            <a:r>
              <a:rPr lang="en-US" sz="2000" dirty="0"/>
              <a:t>Military chaplains, assisted by enlisted chaplain assistant support personnel, provide RS as part of a RST, which normally consists of </a:t>
            </a:r>
            <a:r>
              <a:rPr lang="en-US" sz="2000" dirty="0" smtClean="0"/>
              <a:t>at least one chaplain and one enlisted support person.    </a:t>
            </a:r>
          </a:p>
          <a:p>
            <a:pPr marL="0" indent="0">
              <a:buNone/>
            </a:pPr>
            <a:r>
              <a:rPr lang="en-US" sz="2000" dirty="0" smtClean="0"/>
              <a:t>The </a:t>
            </a:r>
            <a:r>
              <a:rPr lang="en-US" sz="2000" dirty="0"/>
              <a:t>RST deploys during CS operations for the primary purpose of providing RS to authorized DoD personnel. In this context, DoD personnel are military members, their families, and other authorized DoD civilians (both assigned and contracted) as determined by the Joint Force Commander (</a:t>
            </a:r>
            <a:r>
              <a:rPr lang="en-US" sz="2000" dirty="0" err="1"/>
              <a:t>JFC</a:t>
            </a:r>
            <a:r>
              <a:rPr lang="en-US" sz="2000" dirty="0"/>
              <a:t>). </a:t>
            </a:r>
          </a:p>
          <a:p>
            <a:pPr marL="0" indent="0">
              <a:buNone/>
            </a:pPr>
            <a:r>
              <a:rPr lang="en-US" sz="2000" dirty="0" smtClean="0"/>
              <a:t>                                          </a:t>
            </a:r>
            <a:endParaRPr lang="en-US" sz="2000" dirty="0"/>
          </a:p>
        </p:txBody>
      </p:sp>
    </p:spTree>
    <p:extLst>
      <p:ext uri="{BB962C8B-B14F-4D97-AF65-F5344CB8AC3E}">
        <p14:creationId xmlns:p14="http://schemas.microsoft.com/office/powerpoint/2010/main" val="2475761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459736" y="0"/>
            <a:ext cx="9732264" cy="6858000"/>
          </a:xfrm>
        </p:spPr>
        <p:txBody>
          <a:bodyPr>
            <a:normAutofit lnSpcReduction="10000"/>
          </a:bodyPr>
          <a:lstStyle/>
          <a:p>
            <a:pPr marL="0" indent="0">
              <a:buNone/>
            </a:pPr>
            <a:endParaRPr lang="en-US" dirty="0"/>
          </a:p>
          <a:p>
            <a:pPr marL="0" indent="0">
              <a:buNone/>
            </a:pPr>
            <a:r>
              <a:rPr lang="en-US" sz="2000" dirty="0" smtClean="0"/>
              <a:t>The </a:t>
            </a:r>
            <a:r>
              <a:rPr lang="en-US" sz="2000" dirty="0"/>
              <a:t>Establishment Clause of the United States Constitution and current DoD legal guidance generally prohibits chaplains from providing RS to the civilian population. However, following certain rare and catastrophic large-scale disasters, local and state capabilities of all types, to include spiritual care, may be overwhelmed. In these situations RSTs may serve as liaison to Non-Governmental Organizations (NGOs) and Faith-Based Organizations (</a:t>
            </a:r>
            <a:r>
              <a:rPr lang="en-US" sz="2000" dirty="0" err="1"/>
              <a:t>FBOs</a:t>
            </a:r>
            <a:r>
              <a:rPr lang="en-US" sz="2000" dirty="0"/>
              <a:t>) when directed by the </a:t>
            </a:r>
            <a:r>
              <a:rPr lang="en-US" sz="2000" dirty="0" err="1"/>
              <a:t>JFC</a:t>
            </a:r>
            <a:r>
              <a:rPr lang="en-US" sz="2000" dirty="0"/>
              <a:t>. </a:t>
            </a:r>
          </a:p>
          <a:p>
            <a:pPr marL="0" indent="0">
              <a:buNone/>
            </a:pPr>
            <a:r>
              <a:rPr lang="en-US" sz="2000" dirty="0"/>
              <a:t>Incidental support may be provided to persons not affiliated with the Armed Forces during the execution of an authorized mission when the following four criteria (known as ―the Four Prong </a:t>
            </a:r>
            <a:r>
              <a:rPr lang="en-US" sz="2000" dirty="0" smtClean="0"/>
              <a:t>Test) </a:t>
            </a:r>
            <a:r>
              <a:rPr lang="en-US" sz="2000" dirty="0"/>
              <a:t>are met: </a:t>
            </a:r>
            <a:endParaRPr lang="en-US" sz="2000" dirty="0" smtClean="0"/>
          </a:p>
          <a:p>
            <a:pPr marL="0" indent="0">
              <a:buNone/>
            </a:pPr>
            <a:endParaRPr lang="en-US" sz="2000" dirty="0"/>
          </a:p>
          <a:p>
            <a:pPr marL="457200" lvl="1" indent="0">
              <a:buNone/>
            </a:pPr>
            <a:r>
              <a:rPr lang="en-US" sz="2000" dirty="0"/>
              <a:t>1. The support must be individually and personally requested in an emergency situation, whereby the need is immediate, unusual, and unplanned. </a:t>
            </a:r>
          </a:p>
          <a:p>
            <a:pPr marL="457200" lvl="1" indent="0">
              <a:buNone/>
            </a:pPr>
            <a:r>
              <a:rPr lang="en-US" sz="2000" dirty="0"/>
              <a:t>2. The need must be acute. Acute needs are those which are of short duration, prone to rapid deterioration, and in need of urgent and immediate care. The necessary provision of ―last </a:t>
            </a:r>
            <a:r>
              <a:rPr lang="en-US" sz="2000" dirty="0" smtClean="0"/>
              <a:t>rites </a:t>
            </a:r>
            <a:r>
              <a:rPr lang="en-US" sz="2000" dirty="0"/>
              <a:t>is the clearest, but not the only example of such needs. </a:t>
            </a:r>
          </a:p>
          <a:p>
            <a:pPr marL="457200" lvl="1" indent="0">
              <a:buNone/>
            </a:pPr>
            <a:r>
              <a:rPr lang="en-US" sz="2000" dirty="0"/>
              <a:t>3. The requested support must be incapable of being reasonably rendered by members of the clergy unaffiliated with the Armed Forces. Time, distance, and the state of communications may require such a determination to be made on the spot, by the chaplain, based on the information available at the time. </a:t>
            </a:r>
          </a:p>
          <a:p>
            <a:pPr marL="457200" lvl="1" indent="0">
              <a:buNone/>
            </a:pPr>
            <a:r>
              <a:rPr lang="en-US" sz="2000" dirty="0"/>
              <a:t>4. The support must be actually incidental. Such support incurs no incremental monetary cost and does not significantly detract from the primary role of the RST. </a:t>
            </a:r>
          </a:p>
        </p:txBody>
      </p:sp>
    </p:spTree>
    <p:extLst>
      <p:ext uri="{BB962C8B-B14F-4D97-AF65-F5344CB8AC3E}">
        <p14:creationId xmlns:p14="http://schemas.microsoft.com/office/powerpoint/2010/main" val="32327175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459736" y="0"/>
            <a:ext cx="9732264" cy="3026535"/>
          </a:xfrm>
        </p:spPr>
        <p:txBody>
          <a:bodyPr>
            <a:normAutofit/>
          </a:bodyPr>
          <a:lstStyle/>
          <a:p>
            <a:pPr marL="0" indent="0">
              <a:buNone/>
            </a:pPr>
            <a:endParaRPr lang="en-US" sz="2000" dirty="0" smtClean="0"/>
          </a:p>
          <a:p>
            <a:pPr marL="0" indent="0">
              <a:buNone/>
            </a:pPr>
            <a:r>
              <a:rPr lang="en-US" sz="2000" dirty="0" smtClean="0"/>
              <a:t>DoD </a:t>
            </a:r>
            <a:r>
              <a:rPr lang="en-US" sz="2000" dirty="0"/>
              <a:t>and National Guard (NG) chaplains are religious ministry professionals with training, education, and experience comparable or </a:t>
            </a:r>
            <a:r>
              <a:rPr lang="en-US" sz="2000" dirty="0" smtClean="0"/>
              <a:t>equivalent </a:t>
            </a:r>
            <a:r>
              <a:rPr lang="en-US" sz="2000" dirty="0"/>
              <a:t>to the certifications standards of organizations active in disaster response. RST personnel should have training in Crisis Intervention Management tools such as Psychological First-Aid, Critical Incident Stress Management (</a:t>
            </a:r>
            <a:r>
              <a:rPr lang="en-US" sz="2000" dirty="0" err="1"/>
              <a:t>CISM</a:t>
            </a:r>
            <a:r>
              <a:rPr lang="en-US" sz="2000" dirty="0"/>
              <a:t>), Group Crisis Intervention and Disaster Mental Health, and should be thoroughly familiar with DoD Directive (</a:t>
            </a:r>
            <a:r>
              <a:rPr lang="en-US" sz="2000" dirty="0" err="1"/>
              <a:t>DoDD</a:t>
            </a:r>
            <a:r>
              <a:rPr lang="en-US" sz="2000" dirty="0"/>
              <a:t>) 6490.5, ―Combat Stress Control (CSC) Programs</a:t>
            </a:r>
            <a:r>
              <a:rPr lang="en-US" sz="2000" dirty="0" smtClean="0"/>
              <a:t>, </a:t>
            </a:r>
            <a:r>
              <a:rPr lang="en-US" sz="2000" dirty="0"/>
              <a:t>as well as Field Manual (FM) 4-02.51, Chapter 6, ―Traumatic Event </a:t>
            </a:r>
            <a:r>
              <a:rPr lang="en-US" sz="2000" dirty="0" smtClean="0"/>
              <a:t>Management and </a:t>
            </a:r>
            <a:r>
              <a:rPr lang="en-US" sz="2000" dirty="0"/>
              <a:t>Air Force Instruction (</a:t>
            </a:r>
            <a:r>
              <a:rPr lang="en-US" sz="2000" dirty="0" err="1"/>
              <a:t>AFI</a:t>
            </a:r>
            <a:r>
              <a:rPr lang="en-US" sz="2000" dirty="0"/>
              <a:t>) 44-153, </a:t>
            </a:r>
            <a:r>
              <a:rPr lang="en-US" sz="2000" i="1" dirty="0"/>
              <a:t>Traumatic Stress Response</a:t>
            </a:r>
            <a:r>
              <a:rPr lang="en-US" sz="2000" dirty="0"/>
              <a:t>. </a:t>
            </a:r>
            <a:endParaRPr lang="en-US" sz="2000" dirty="0" smtClean="0"/>
          </a:p>
          <a:p>
            <a:pPr marL="0" indent="0">
              <a:buNone/>
            </a:pPr>
            <a:endParaRPr lang="en-US" sz="2000" dirty="0" smtClean="0"/>
          </a:p>
        </p:txBody>
      </p:sp>
      <p:graphicFrame>
        <p:nvGraphicFramePr>
          <p:cNvPr id="2" name="Table 1"/>
          <p:cNvGraphicFramePr>
            <a:graphicFrameLocks noGrp="1"/>
          </p:cNvGraphicFramePr>
          <p:nvPr>
            <p:extLst>
              <p:ext uri="{D42A27DB-BD31-4B8C-83A1-F6EECF244321}">
                <p14:modId xmlns:p14="http://schemas.microsoft.com/office/powerpoint/2010/main" val="3610185103"/>
              </p:ext>
            </p:extLst>
          </p:nvPr>
        </p:nvGraphicFramePr>
        <p:xfrm>
          <a:off x="2587752" y="3026535"/>
          <a:ext cx="9285850" cy="3139440"/>
        </p:xfrm>
        <a:graphic>
          <a:graphicData uri="http://schemas.openxmlformats.org/drawingml/2006/table">
            <a:tbl>
              <a:tblPr firstRow="1" bandRow="1">
                <a:tableStyleId>{073A0DAA-6AF3-43AB-8588-CEC1D06C72B9}</a:tableStyleId>
              </a:tblPr>
              <a:tblGrid>
                <a:gridCol w="9285850"/>
              </a:tblGrid>
              <a:tr h="1366711">
                <a:tc>
                  <a:txBody>
                    <a:bodyPr/>
                    <a:lstStyle/>
                    <a:p>
                      <a:pPr marL="0" indent="0" algn="l">
                        <a:buNone/>
                      </a:pPr>
                      <a:r>
                        <a:rPr lang="en-US" sz="2000" b="0" dirty="0" smtClean="0">
                          <a:solidFill>
                            <a:schemeClr val="tx1"/>
                          </a:solidFill>
                        </a:rPr>
                        <a:t>All of the branches have respective guidance on CSC Programs developed from </a:t>
                      </a:r>
                      <a:r>
                        <a:rPr lang="en-US" sz="2000" b="0" dirty="0" err="1" smtClean="0">
                          <a:solidFill>
                            <a:schemeClr val="tx1"/>
                          </a:solidFill>
                        </a:rPr>
                        <a:t>DoDD</a:t>
                      </a:r>
                      <a:r>
                        <a:rPr lang="en-US" sz="2000" b="0" dirty="0" smtClean="0">
                          <a:solidFill>
                            <a:schemeClr val="tx1"/>
                          </a:solidFill>
                        </a:rPr>
                        <a:t> 6490.5. </a:t>
                      </a:r>
                    </a:p>
                    <a:p>
                      <a:pPr marL="0" indent="0" algn="l">
                        <a:buNone/>
                      </a:pPr>
                      <a:r>
                        <a:rPr lang="en-US" sz="2000" b="0" dirty="0" smtClean="0">
                          <a:solidFill>
                            <a:schemeClr val="tx1"/>
                          </a:solidFill>
                        </a:rPr>
                        <a:t>The Army's Program is found in FM 4-02.51, </a:t>
                      </a:r>
                      <a:r>
                        <a:rPr lang="en-US" sz="2000" b="0" i="1" dirty="0" smtClean="0">
                          <a:solidFill>
                            <a:schemeClr val="tx1"/>
                          </a:solidFill>
                        </a:rPr>
                        <a:t>Combat and Operational Stress Control</a:t>
                      </a:r>
                      <a:r>
                        <a:rPr lang="en-US" sz="2000" b="0" dirty="0" smtClean="0">
                          <a:solidFill>
                            <a:schemeClr val="tx1"/>
                          </a:solidFill>
                        </a:rPr>
                        <a:t>.   FM 1-05, </a:t>
                      </a:r>
                      <a:r>
                        <a:rPr lang="en-US" sz="2000" b="0" i="1" dirty="0" smtClean="0">
                          <a:solidFill>
                            <a:schemeClr val="tx1"/>
                          </a:solidFill>
                        </a:rPr>
                        <a:t>Religious Support</a:t>
                      </a:r>
                      <a:r>
                        <a:rPr lang="en-US" sz="2000" b="0" i="1" baseline="0" dirty="0" smtClean="0">
                          <a:solidFill>
                            <a:schemeClr val="tx1"/>
                          </a:solidFill>
                        </a:rPr>
                        <a:t> </a:t>
                      </a:r>
                      <a:r>
                        <a:rPr lang="en-US" sz="2000" b="0" dirty="0" smtClean="0">
                          <a:solidFill>
                            <a:schemeClr val="tx1"/>
                          </a:solidFill>
                        </a:rPr>
                        <a:t>specifically outlines the use of "Critical Event Debriefing"  </a:t>
                      </a:r>
                    </a:p>
                    <a:p>
                      <a:pPr marL="0" indent="0" algn="l">
                        <a:buNone/>
                      </a:pPr>
                      <a:r>
                        <a:rPr lang="en-US" sz="2000" b="0" baseline="0" dirty="0" smtClean="0">
                          <a:solidFill>
                            <a:schemeClr val="tx1"/>
                          </a:solidFill>
                        </a:rPr>
                        <a:t>                 </a:t>
                      </a:r>
                      <a:r>
                        <a:rPr lang="en-US" sz="2000" b="0" dirty="0" smtClean="0">
                          <a:solidFill>
                            <a:schemeClr val="tx1"/>
                          </a:solidFill>
                        </a:rPr>
                        <a:t>built on </a:t>
                      </a:r>
                      <a:r>
                        <a:rPr lang="en-US" sz="2000" b="0" dirty="0" err="1" smtClean="0">
                          <a:solidFill>
                            <a:schemeClr val="tx1"/>
                          </a:solidFill>
                        </a:rPr>
                        <a:t>CISM</a:t>
                      </a:r>
                      <a:r>
                        <a:rPr lang="en-US" sz="2000" b="0" dirty="0" smtClean="0">
                          <a:solidFill>
                            <a:schemeClr val="tx1"/>
                          </a:solidFill>
                        </a:rPr>
                        <a:t>. </a:t>
                      </a:r>
                    </a:p>
                    <a:p>
                      <a:pPr marL="0" indent="0" algn="l">
                        <a:buNone/>
                      </a:pPr>
                      <a:r>
                        <a:rPr lang="en-US" sz="2000" b="0" dirty="0" smtClean="0">
                          <a:solidFill>
                            <a:schemeClr val="tx1"/>
                          </a:solidFill>
                        </a:rPr>
                        <a:t>The Air Force has </a:t>
                      </a:r>
                      <a:r>
                        <a:rPr lang="en-US" sz="2000" b="0" dirty="0" err="1" smtClean="0">
                          <a:solidFill>
                            <a:schemeClr val="tx1"/>
                          </a:solidFill>
                        </a:rPr>
                        <a:t>AFI</a:t>
                      </a:r>
                      <a:r>
                        <a:rPr lang="en-US" sz="2000" b="0" dirty="0" smtClean="0">
                          <a:solidFill>
                            <a:schemeClr val="tx1"/>
                          </a:solidFill>
                        </a:rPr>
                        <a:t> 44-153, </a:t>
                      </a:r>
                      <a:r>
                        <a:rPr lang="en-US" sz="2000" b="0" i="1" dirty="0" smtClean="0">
                          <a:solidFill>
                            <a:schemeClr val="tx1"/>
                          </a:solidFill>
                        </a:rPr>
                        <a:t>Traumatic Stress Response</a:t>
                      </a:r>
                      <a:r>
                        <a:rPr lang="en-US" sz="2000" b="0" dirty="0" smtClean="0">
                          <a:solidFill>
                            <a:schemeClr val="tx1"/>
                          </a:solidFill>
                        </a:rPr>
                        <a:t>. </a:t>
                      </a:r>
                    </a:p>
                    <a:p>
                      <a:pPr marL="0" indent="0" algn="l">
                        <a:buNone/>
                      </a:pPr>
                      <a:r>
                        <a:rPr lang="en-US" sz="2000" b="0" dirty="0" smtClean="0">
                          <a:solidFill>
                            <a:schemeClr val="tx1"/>
                          </a:solidFill>
                        </a:rPr>
                        <a:t>The Navy has the </a:t>
                      </a:r>
                      <a:r>
                        <a:rPr lang="en-US" sz="2000" b="0" i="1" dirty="0" smtClean="0">
                          <a:solidFill>
                            <a:schemeClr val="tx1"/>
                          </a:solidFill>
                        </a:rPr>
                        <a:t>Navy Leader's Guide for Managing Personnel in Distress</a:t>
                      </a:r>
                      <a:r>
                        <a:rPr lang="en-US" sz="2000" b="0" dirty="0" smtClean="0">
                          <a:solidFill>
                            <a:schemeClr val="tx1"/>
                          </a:solidFill>
                        </a:rPr>
                        <a:t>. </a:t>
                      </a:r>
                    </a:p>
                    <a:p>
                      <a:pPr marL="0" indent="0" algn="l">
                        <a:buNone/>
                      </a:pPr>
                      <a:r>
                        <a:rPr lang="en-US" sz="2000" b="0" dirty="0" smtClean="0">
                          <a:solidFill>
                            <a:schemeClr val="tx1"/>
                          </a:solidFill>
                        </a:rPr>
                        <a:t>The Marine Corps has the </a:t>
                      </a:r>
                      <a:r>
                        <a:rPr lang="en-US" sz="2000" b="0" i="1" dirty="0" smtClean="0">
                          <a:solidFill>
                            <a:schemeClr val="tx1"/>
                          </a:solidFill>
                        </a:rPr>
                        <a:t>Leaders Guide for Managing Marines in Distress</a:t>
                      </a:r>
                      <a:r>
                        <a:rPr lang="en-US" sz="2000" b="0" dirty="0" smtClean="0">
                          <a:solidFill>
                            <a:schemeClr val="tx1"/>
                          </a:solidFill>
                        </a:rPr>
                        <a:t>. </a:t>
                      </a:r>
                    </a:p>
                    <a:p>
                      <a:pPr marL="0" indent="0" algn="l">
                        <a:buNone/>
                      </a:pPr>
                      <a:endParaRPr lang="en-US" sz="2000" b="0" dirty="0" smtClean="0">
                        <a:solidFill>
                          <a:schemeClr val="tx1"/>
                        </a:solidFill>
                      </a:endParaRPr>
                    </a:p>
                    <a:p>
                      <a:pPr marL="0" indent="0" algn="l">
                        <a:buNone/>
                      </a:pPr>
                      <a:r>
                        <a:rPr lang="en-US" sz="2000" b="0" dirty="0" smtClean="0">
                          <a:solidFill>
                            <a:schemeClr val="tx1"/>
                          </a:solidFill>
                        </a:rPr>
                        <a:t>For additional resources, refer to the webpage http://www.pdhealth.mil/op_stress.asp </a:t>
                      </a:r>
                      <a:endParaRPr lang="en-US" sz="2000" b="0" dirty="0">
                        <a:solidFill>
                          <a:schemeClr val="tx1"/>
                        </a:solidFill>
                      </a:endParaRPr>
                    </a:p>
                  </a:txBody>
                  <a:tcPr>
                    <a:solidFill>
                      <a:schemeClr val="accent2">
                        <a:lumMod val="40000"/>
                        <a:lumOff val="60000"/>
                      </a:schemeClr>
                    </a:solidFill>
                  </a:tcPr>
                </a:tc>
              </a:tr>
            </a:tbl>
          </a:graphicData>
        </a:graphic>
      </p:graphicFrame>
    </p:spTree>
    <p:extLst>
      <p:ext uri="{BB962C8B-B14F-4D97-AF65-F5344CB8AC3E}">
        <p14:creationId xmlns:p14="http://schemas.microsoft.com/office/powerpoint/2010/main" val="39845173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459736" y="3418448"/>
            <a:ext cx="9732264" cy="3439551"/>
          </a:xfrm>
        </p:spPr>
        <p:txBody>
          <a:bodyPr>
            <a:normAutofit/>
          </a:bodyPr>
          <a:lstStyle/>
          <a:p>
            <a:pPr marL="0" indent="0">
              <a:buNone/>
            </a:pPr>
            <a:endParaRPr lang="en-US" sz="2000" dirty="0" smtClean="0"/>
          </a:p>
          <a:p>
            <a:pPr marL="0" indent="0">
              <a:buNone/>
            </a:pPr>
            <a:r>
              <a:rPr lang="en-US" sz="2000" dirty="0" smtClean="0"/>
              <a:t>During </a:t>
            </a:r>
            <a:r>
              <a:rPr lang="en-US" sz="2000" dirty="0"/>
              <a:t>CS operations, military units operate in religiously diverse civilian communities, and chaplains must be willing to support and serve a religiously diverse, pluralistic population. </a:t>
            </a:r>
          </a:p>
          <a:p>
            <a:pPr marL="0" indent="0">
              <a:buNone/>
            </a:pPr>
            <a:r>
              <a:rPr lang="en-US" sz="2000" dirty="0"/>
              <a:t>As a primary mission, the RST will support the command to which assigned. Pursuant to a commander‘s orders or religious support plan, the RST may also be responsible for providing joint area RS to units without assigned chaplains and to personnel from low density faith groups. A NG RST in State Active Duty or Title 32 status may provide RS to Active Component personnel during emergency circumstances. </a:t>
            </a:r>
          </a:p>
          <a:p>
            <a:pPr marL="0" indent="0">
              <a:buNone/>
            </a:pPr>
            <a:endParaRPr lang="en-US" sz="2000" dirty="0" smtClean="0"/>
          </a:p>
        </p:txBody>
      </p:sp>
      <p:graphicFrame>
        <p:nvGraphicFramePr>
          <p:cNvPr id="5" name="Table 4"/>
          <p:cNvGraphicFramePr>
            <a:graphicFrameLocks noGrp="1"/>
          </p:cNvGraphicFramePr>
          <p:nvPr>
            <p:extLst>
              <p:ext uri="{D42A27DB-BD31-4B8C-83A1-F6EECF244321}">
                <p14:modId xmlns:p14="http://schemas.microsoft.com/office/powerpoint/2010/main" val="1307970904"/>
              </p:ext>
            </p:extLst>
          </p:nvPr>
        </p:nvGraphicFramePr>
        <p:xfrm>
          <a:off x="2587751" y="643349"/>
          <a:ext cx="9285381" cy="2804160"/>
        </p:xfrm>
        <a:graphic>
          <a:graphicData uri="http://schemas.openxmlformats.org/drawingml/2006/table">
            <a:tbl>
              <a:tblPr firstRow="1" bandRow="1">
                <a:tableStyleId>{073A0DAA-6AF3-43AB-8588-CEC1D06C72B9}</a:tableStyleId>
              </a:tblPr>
              <a:tblGrid>
                <a:gridCol w="9285381"/>
              </a:tblGrid>
              <a:tr h="1366711">
                <a:tc>
                  <a:txBody>
                    <a:bodyPr/>
                    <a:lstStyle/>
                    <a:p>
                      <a:pPr algn="l"/>
                      <a:r>
                        <a:rPr lang="en-US" sz="2000" b="0" i="0" u="none" strike="noStrike" kern="1200" baseline="0" dirty="0" smtClean="0">
                          <a:solidFill>
                            <a:schemeClr val="tx1"/>
                          </a:solidFill>
                          <a:latin typeface="+mn-lt"/>
                          <a:ea typeface="+mn-ea"/>
                          <a:cs typeface="+mn-cs"/>
                        </a:rPr>
                        <a:t>Training for these programs is available in multiple places, including </a:t>
                      </a:r>
                      <a:r>
                        <a:rPr lang="en-US" sz="2000" b="0" i="0" u="none" strike="noStrike" kern="1200" baseline="0" dirty="0" err="1" smtClean="0">
                          <a:solidFill>
                            <a:schemeClr val="tx1"/>
                          </a:solidFill>
                          <a:latin typeface="+mn-lt"/>
                          <a:ea typeface="+mn-ea"/>
                          <a:cs typeface="+mn-cs"/>
                        </a:rPr>
                        <a:t>NGB</a:t>
                      </a:r>
                      <a:r>
                        <a:rPr lang="en-US" sz="2000" b="0" i="0" u="none" strike="noStrike" kern="1200" baseline="0" dirty="0" smtClean="0">
                          <a:solidFill>
                            <a:schemeClr val="tx1"/>
                          </a:solidFill>
                          <a:latin typeface="+mn-lt"/>
                          <a:ea typeface="+mn-ea"/>
                          <a:cs typeface="+mn-cs"/>
                        </a:rPr>
                        <a:t> Office of the Chaplain (</a:t>
                      </a:r>
                      <a:r>
                        <a:rPr lang="en-US" sz="2000" b="0" i="0" u="none" strike="noStrike" kern="1200" baseline="0" dirty="0" err="1" smtClean="0">
                          <a:solidFill>
                            <a:schemeClr val="tx1"/>
                          </a:solidFill>
                          <a:latin typeface="+mn-lt"/>
                          <a:ea typeface="+mn-ea"/>
                          <a:cs typeface="+mn-cs"/>
                        </a:rPr>
                        <a:t>NGB</a:t>
                      </a:r>
                      <a:r>
                        <a:rPr lang="en-US" sz="2000" b="0" i="0" u="none" strike="noStrike" kern="1200" baseline="0" dirty="0" smtClean="0">
                          <a:solidFill>
                            <a:schemeClr val="tx1"/>
                          </a:solidFill>
                          <a:latin typeface="+mn-lt"/>
                          <a:ea typeface="+mn-ea"/>
                          <a:cs typeface="+mn-cs"/>
                        </a:rPr>
                        <a:t>-OC). Service-specific chaplain training is available at the Armed Forces Chaplaincy Center (the new Joint Service Chaplain School) at Fort Jackson, South Carolina, where all Service chaplain schools are located. Other Crisis Intervention Training can be obtained through the International Critical Incident Stress Foundation, the American Red Cross (Spiritual &amp; Emotional Care), and the National Organization for Victim Assistance Crisis Response Team Training. Other training includes Suicide Prevention, Resilience Training (formerly </a:t>
                      </a:r>
                      <a:r>
                        <a:rPr lang="en-US" sz="2000" b="0" i="0" u="none" strike="noStrike" kern="1200" baseline="0" dirty="0" err="1" smtClean="0">
                          <a:solidFill>
                            <a:schemeClr val="tx1"/>
                          </a:solidFill>
                          <a:latin typeface="+mn-lt"/>
                          <a:ea typeface="+mn-ea"/>
                          <a:cs typeface="+mn-cs"/>
                        </a:rPr>
                        <a:t>Battlemind</a:t>
                      </a:r>
                      <a:r>
                        <a:rPr lang="en-US" sz="2000" b="0" i="0" u="none" strike="noStrike" kern="1200" baseline="0" dirty="0" smtClean="0">
                          <a:solidFill>
                            <a:schemeClr val="tx1"/>
                          </a:solidFill>
                          <a:latin typeface="+mn-lt"/>
                          <a:ea typeface="+mn-ea"/>
                          <a:cs typeface="+mn-cs"/>
                        </a:rPr>
                        <a:t>), Landing Gear, and Strong Bonds. </a:t>
                      </a:r>
                      <a:r>
                        <a:rPr lang="en-US" sz="1800" b="0" i="0" u="none" strike="noStrike" kern="1200" baseline="0" dirty="0" smtClean="0">
                          <a:solidFill>
                            <a:schemeClr val="tx1"/>
                          </a:solidFill>
                          <a:latin typeface="+mn-lt"/>
                          <a:ea typeface="+mn-ea"/>
                          <a:cs typeface="+mn-cs"/>
                        </a:rPr>
                        <a:t>	</a:t>
                      </a:r>
                    </a:p>
                  </a:txBody>
                  <a:tcPr>
                    <a:solidFill>
                      <a:schemeClr val="accent2">
                        <a:lumMod val="40000"/>
                        <a:lumOff val="60000"/>
                      </a:schemeClr>
                    </a:solidFill>
                  </a:tcPr>
                </a:tc>
              </a:tr>
            </a:tbl>
          </a:graphicData>
        </a:graphic>
      </p:graphicFrame>
    </p:spTree>
    <p:extLst>
      <p:ext uri="{BB962C8B-B14F-4D97-AF65-F5344CB8AC3E}">
        <p14:creationId xmlns:p14="http://schemas.microsoft.com/office/powerpoint/2010/main" val="4639996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459736" y="0"/>
            <a:ext cx="9732264" cy="6858000"/>
          </a:xfrm>
        </p:spPr>
        <p:txBody>
          <a:bodyPr>
            <a:normAutofit/>
          </a:bodyPr>
          <a:lstStyle/>
          <a:p>
            <a:pPr marL="0" indent="0">
              <a:buNone/>
            </a:pPr>
            <a:endParaRPr lang="en-US" sz="2000" dirty="0" smtClean="0"/>
          </a:p>
          <a:p>
            <a:pPr marL="0" indent="0">
              <a:buNone/>
            </a:pPr>
            <a:r>
              <a:rPr lang="en-US" sz="2000" dirty="0" smtClean="0"/>
              <a:t>Coordination </a:t>
            </a:r>
            <a:r>
              <a:rPr lang="en-US" sz="2000" dirty="0"/>
              <a:t>and collaboration between DoD chaplains and civilian clergy, religious ministry professionals, and caregivers enhances mission success, the recovery process and situation awareness. Response and recovery following disasters and catastrophic events will require all local, state, tribal, federal, and non-governmental resources working in a cooperative partnership. </a:t>
            </a:r>
          </a:p>
          <a:p>
            <a:pPr marL="0" indent="0">
              <a:buNone/>
            </a:pPr>
            <a:r>
              <a:rPr lang="en-US" sz="2000" dirty="0"/>
              <a:t>The NG, under the command of the governor or The Adjutant General (TAG) will generally be the first to respond to a natural or man-made disaster. The Joint Force Headquarters (</a:t>
            </a:r>
            <a:r>
              <a:rPr lang="en-US" sz="2000" dirty="0" err="1"/>
              <a:t>JFHQ</a:t>
            </a:r>
            <a:r>
              <a:rPr lang="en-US" sz="2000" dirty="0"/>
              <a:t>)-State chaplain is responsible for coordinating RS for NG forces serving in State Active Duty or Title 32 status. NG forces coordinate disaster response with the </a:t>
            </a:r>
            <a:r>
              <a:rPr lang="en-US" sz="2000" dirty="0" err="1"/>
              <a:t>NGB</a:t>
            </a:r>
            <a:r>
              <a:rPr lang="en-US" sz="2000" dirty="0"/>
              <a:t>-OC. Combatant Command chaplains and Joint Task Force (</a:t>
            </a:r>
            <a:r>
              <a:rPr lang="en-US" sz="2000" dirty="0" err="1"/>
              <a:t>JTF</a:t>
            </a:r>
            <a:r>
              <a:rPr lang="en-US" sz="2000" dirty="0"/>
              <a:t>) chaplains will coordinate chaplain activities with </a:t>
            </a:r>
            <a:r>
              <a:rPr lang="en-US" sz="2000" dirty="0" err="1"/>
              <a:t>NGB</a:t>
            </a:r>
            <a:r>
              <a:rPr lang="en-US" sz="2000" dirty="0"/>
              <a:t>-OC and involved </a:t>
            </a:r>
            <a:r>
              <a:rPr lang="en-US" sz="2000" dirty="0" err="1"/>
              <a:t>JFHQ</a:t>
            </a:r>
            <a:r>
              <a:rPr lang="en-US" sz="2000" dirty="0"/>
              <a:t>-State chaplains, to the maximum extent possible, to ensure collaboration and cooperation. In particular, Combatant Command chaplains coordinate chaplain response with </a:t>
            </a:r>
            <a:r>
              <a:rPr lang="en-US" sz="2000" dirty="0" err="1"/>
              <a:t>NGB</a:t>
            </a:r>
            <a:r>
              <a:rPr lang="en-US" sz="2000" dirty="0"/>
              <a:t>-OC</a:t>
            </a:r>
            <a:r>
              <a:rPr lang="en-US" sz="2000" dirty="0" smtClean="0"/>
              <a:t>.</a:t>
            </a:r>
          </a:p>
          <a:p>
            <a:pPr marL="0" indent="0">
              <a:buNone/>
            </a:pPr>
            <a:endParaRPr lang="en-US" sz="2200" dirty="0" smtClean="0"/>
          </a:p>
          <a:p>
            <a:pPr marL="0" indent="0">
              <a:buNone/>
            </a:pPr>
            <a:endParaRPr lang="en-US" sz="2200" dirty="0"/>
          </a:p>
          <a:p>
            <a:pPr marL="0" indent="0">
              <a:buNone/>
            </a:pPr>
            <a:endParaRPr lang="en-US" sz="2200" dirty="0" smtClean="0"/>
          </a:p>
          <a:p>
            <a:pPr marL="0" indent="0">
              <a:buNone/>
            </a:pPr>
            <a:endParaRPr lang="en-US" sz="2000" dirty="0"/>
          </a:p>
        </p:txBody>
      </p:sp>
    </p:spTree>
    <p:extLst>
      <p:ext uri="{BB962C8B-B14F-4D97-AF65-F5344CB8AC3E}">
        <p14:creationId xmlns:p14="http://schemas.microsoft.com/office/powerpoint/2010/main" val="31798727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459736" y="1547446"/>
            <a:ext cx="9732264" cy="5310553"/>
          </a:xfrm>
        </p:spPr>
        <p:txBody>
          <a:bodyPr>
            <a:normAutofit/>
          </a:bodyPr>
          <a:lstStyle/>
          <a:p>
            <a:pPr marL="0" indent="0">
              <a:buNone/>
            </a:pPr>
            <a:endParaRPr lang="en-US" sz="2000" dirty="0" smtClean="0"/>
          </a:p>
          <a:p>
            <a:pPr marL="0" indent="0">
              <a:buNone/>
            </a:pPr>
            <a:r>
              <a:rPr lang="en-US" sz="2000" dirty="0" smtClean="0"/>
              <a:t>The </a:t>
            </a:r>
            <a:r>
              <a:rPr lang="en-US" sz="2000" dirty="0" err="1"/>
              <a:t>JTF</a:t>
            </a:r>
            <a:r>
              <a:rPr lang="en-US" sz="2000" dirty="0"/>
              <a:t> chaplain will be responsible for coordinating the activities of DoD chaplains, as well as the activities of civilian chaplains, </a:t>
            </a:r>
            <a:r>
              <a:rPr lang="en-US" sz="2000" dirty="0" smtClean="0"/>
              <a:t> clergy</a:t>
            </a:r>
            <a:r>
              <a:rPr lang="en-US" sz="2000" dirty="0"/>
              <a:t>, and religious ministry professionals supporting the DoD community, which is normally conducted through civil-military operations centers. National coordination efforts are needed to build partnerships between DoD chaplains and civilian clergy, religious ministry professionals, and other agencies responding to disasters. </a:t>
            </a:r>
          </a:p>
          <a:p>
            <a:pPr marL="0" indent="0">
              <a:buNone/>
            </a:pPr>
            <a:r>
              <a:rPr lang="en-US" sz="2000" dirty="0"/>
              <a:t>Chaplains facilitate a return to normalcy and restoration of trust. Military chaplains can work cooperatively and collaboratively to build partnerships with Faith-Based Organizations (</a:t>
            </a:r>
            <a:r>
              <a:rPr lang="en-US" sz="2000" dirty="0" err="1"/>
              <a:t>FBOs</a:t>
            </a:r>
            <a:r>
              <a:rPr lang="en-US" sz="2000" dirty="0"/>
              <a:t>) and civilian chaplains in order to facilitate the delivery of humanitarian care to the effected population. Emergency spiritual and emotional care, traumatic incident management, respecting and honoring the dead, and other religious activities are critical to sustaining </a:t>
            </a:r>
            <a:endParaRPr lang="en-US" sz="2000" dirty="0" smtClean="0"/>
          </a:p>
        </p:txBody>
      </p:sp>
      <p:graphicFrame>
        <p:nvGraphicFramePr>
          <p:cNvPr id="5" name="Table 4"/>
          <p:cNvGraphicFramePr>
            <a:graphicFrameLocks noGrp="1"/>
          </p:cNvGraphicFramePr>
          <p:nvPr>
            <p:extLst>
              <p:ext uri="{D42A27DB-BD31-4B8C-83A1-F6EECF244321}">
                <p14:modId xmlns:p14="http://schemas.microsoft.com/office/powerpoint/2010/main" val="1522667850"/>
              </p:ext>
            </p:extLst>
          </p:nvPr>
        </p:nvGraphicFramePr>
        <p:xfrm>
          <a:off x="2587752" y="640080"/>
          <a:ext cx="9298745" cy="1005840"/>
        </p:xfrm>
        <a:graphic>
          <a:graphicData uri="http://schemas.openxmlformats.org/drawingml/2006/table">
            <a:tbl>
              <a:tblPr firstRow="1" bandRow="1">
                <a:tableStyleId>{5C22544A-7EE6-4342-B048-85BDC9FD1C3A}</a:tableStyleId>
              </a:tblPr>
              <a:tblGrid>
                <a:gridCol w="9298745"/>
              </a:tblGrid>
              <a:tr h="671253">
                <a:tc>
                  <a:txBody>
                    <a:bodyPr/>
                    <a:lstStyle/>
                    <a:p>
                      <a:r>
                        <a:rPr lang="en-US" sz="2000" b="0" i="0" u="none" strike="noStrike" kern="1200" baseline="0" dirty="0" smtClean="0">
                          <a:solidFill>
                            <a:schemeClr val="tx1"/>
                          </a:solidFill>
                          <a:latin typeface="+mn-lt"/>
                          <a:ea typeface="+mn-ea"/>
                          <a:cs typeface="+mn-cs"/>
                        </a:rPr>
                        <a:t>Local, county, and state resources, including National Guard forces under Title 32, normally constitute the first line of response to crisis management and consequence management events. </a:t>
                      </a:r>
                      <a:r>
                        <a:rPr lang="en-US" sz="1800" b="0" i="0" u="none" strike="noStrike" kern="1200" baseline="0" dirty="0" smtClean="0">
                          <a:solidFill>
                            <a:schemeClr val="tx1"/>
                          </a:solidFill>
                          <a:latin typeface="+mn-lt"/>
                          <a:ea typeface="+mn-ea"/>
                          <a:cs typeface="+mn-cs"/>
                        </a:rPr>
                        <a:t>	</a:t>
                      </a:r>
                    </a:p>
                  </a:txBody>
                  <a:tcPr>
                    <a:solidFill>
                      <a:schemeClr val="accent2">
                        <a:lumMod val="40000"/>
                        <a:lumOff val="60000"/>
                      </a:schemeClr>
                    </a:solidFill>
                  </a:tcPr>
                </a:tc>
              </a:tr>
            </a:tbl>
          </a:graphicData>
        </a:graphic>
      </p:graphicFrame>
    </p:spTree>
    <p:extLst>
      <p:ext uri="{BB962C8B-B14F-4D97-AF65-F5344CB8AC3E}">
        <p14:creationId xmlns:p14="http://schemas.microsoft.com/office/powerpoint/2010/main" val="36378025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srcRect/>
          <a:stretch>
            <a:fillRect/>
          </a:stretch>
        </a:blipFill>
        <a:effectLst/>
      </p:bgPr>
    </p:bg>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221970941"/>
              </p:ext>
            </p:extLst>
          </p:nvPr>
        </p:nvGraphicFramePr>
        <p:xfrm>
          <a:off x="2587752" y="640080"/>
          <a:ext cx="9284676" cy="4079630"/>
        </p:xfrm>
        <a:graphic>
          <a:graphicData uri="http://schemas.openxmlformats.org/drawingml/2006/table">
            <a:tbl>
              <a:tblPr firstRow="1" bandRow="1">
                <a:tableStyleId>{073A0DAA-6AF3-43AB-8588-CEC1D06C72B9}</a:tableStyleId>
              </a:tblPr>
              <a:tblGrid>
                <a:gridCol w="9284676"/>
              </a:tblGrid>
              <a:tr h="4079630">
                <a:tc>
                  <a:txBody>
                    <a:bodyPr/>
                    <a:lstStyle/>
                    <a:p>
                      <a:pPr algn="ctr"/>
                      <a:r>
                        <a:rPr lang="en-US" sz="2000" b="1" i="0" u="none" strike="noStrike" kern="1200" baseline="0" dirty="0" smtClean="0">
                          <a:solidFill>
                            <a:schemeClr val="tx1"/>
                          </a:solidFill>
                          <a:latin typeface="+mn-lt"/>
                          <a:ea typeface="+mn-ea"/>
                          <a:cs typeface="+mn-cs"/>
                        </a:rPr>
                        <a:t>Lessons Learned from Hurricane Katrina </a:t>
                      </a:r>
                      <a:endParaRPr lang="en-US" sz="2000" b="0" i="0" u="none" strike="noStrike" kern="1200" baseline="0" dirty="0" smtClean="0">
                        <a:solidFill>
                          <a:schemeClr val="tx1"/>
                        </a:solidFill>
                        <a:latin typeface="+mn-lt"/>
                        <a:ea typeface="+mn-ea"/>
                        <a:cs typeface="+mn-cs"/>
                      </a:endParaRPr>
                    </a:p>
                    <a:p>
                      <a:r>
                        <a:rPr lang="en-US" sz="2000" b="0" i="0" u="none" strike="noStrike" kern="1200" baseline="0" dirty="0" smtClean="0">
                          <a:solidFill>
                            <a:schemeClr val="tx1"/>
                          </a:solidFill>
                          <a:latin typeface="+mn-lt"/>
                          <a:ea typeface="+mn-ea"/>
                          <a:cs typeface="+mn-cs"/>
                        </a:rPr>
                        <a:t>1. Units must ensure that adequate ministry services are available to their personnel and personnel of supported units. </a:t>
                      </a:r>
                    </a:p>
                    <a:p>
                      <a:r>
                        <a:rPr lang="en-US" sz="2000" b="0" i="0" u="none" strike="noStrike" kern="1200" baseline="0" dirty="0" smtClean="0">
                          <a:solidFill>
                            <a:schemeClr val="tx1"/>
                          </a:solidFill>
                          <a:latin typeface="+mn-lt"/>
                          <a:ea typeface="+mn-ea"/>
                          <a:cs typeface="+mn-cs"/>
                        </a:rPr>
                        <a:t>2. Units must carefully and tactfully avoid requests from other relief organizations for ministry services, if supporting such requests will drain necessary resources from military personnel in the AO. </a:t>
                      </a:r>
                    </a:p>
                    <a:p>
                      <a:r>
                        <a:rPr lang="en-US" sz="2000" b="0" i="0" u="none" strike="noStrike" kern="1200" baseline="0" dirty="0" smtClean="0">
                          <a:solidFill>
                            <a:schemeClr val="tx1"/>
                          </a:solidFill>
                          <a:latin typeface="+mn-lt"/>
                          <a:ea typeface="+mn-ea"/>
                          <a:cs typeface="+mn-cs"/>
                        </a:rPr>
                        <a:t>3. Behavioral health resources should be made available to military personnel involved with recovery of human remains. </a:t>
                      </a:r>
                    </a:p>
                    <a:p>
                      <a:r>
                        <a:rPr lang="en-US" sz="2000" b="0" i="0" u="none" strike="noStrike" kern="1200" baseline="0" dirty="0" smtClean="0">
                          <a:solidFill>
                            <a:schemeClr val="tx1"/>
                          </a:solidFill>
                          <a:latin typeface="+mn-lt"/>
                          <a:ea typeface="+mn-ea"/>
                          <a:cs typeface="+mn-cs"/>
                        </a:rPr>
                        <a:t>4. If behavioral health assets are not sufficient to support personnel involved with the recovery of human remains, chaplain/pastoral or other counseling resources can and should be used until additional assets are available. </a:t>
                      </a:r>
                    </a:p>
                    <a:p>
                      <a:r>
                        <a:rPr lang="en-US" sz="2000" b="0" i="0" u="none" strike="noStrike" kern="1200" baseline="0" dirty="0" smtClean="0">
                          <a:solidFill>
                            <a:schemeClr val="tx1"/>
                          </a:solidFill>
                          <a:latin typeface="+mn-lt"/>
                          <a:ea typeface="+mn-ea"/>
                          <a:cs typeface="+mn-cs"/>
                        </a:rPr>
                        <a:t>5. RSTs should be prepared to deploy during humanitarian relief operations and to operate in all conditions in order to provide support to their units. </a:t>
                      </a:r>
                    </a:p>
                  </a:txBody>
                  <a:tcPr>
                    <a:solidFill>
                      <a:schemeClr val="accent2">
                        <a:lumMod val="40000"/>
                        <a:lumOff val="60000"/>
                      </a:schemeClr>
                    </a:solidFill>
                  </a:tcPr>
                </a:tc>
              </a:tr>
            </a:tbl>
          </a:graphicData>
        </a:graphic>
      </p:graphicFrame>
    </p:spTree>
    <p:extLst>
      <p:ext uri="{BB962C8B-B14F-4D97-AF65-F5344CB8AC3E}">
        <p14:creationId xmlns:p14="http://schemas.microsoft.com/office/powerpoint/2010/main" val="11645796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98</TotalTime>
  <Words>1933</Words>
  <Application>Microsoft Office PowerPoint</Application>
  <PresentationFormat>Widescreen</PresentationFormat>
  <Paragraphs>84</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Garamond</vt:lpstr>
      <vt:lpstr>Wingdings</vt:lpstr>
      <vt:lpstr>Office Theme</vt:lpstr>
      <vt:lpstr>      DSCA Handbook Tactical Level       Commander and Staff Toolkit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DSCA Handbook Tactical Level Commander and Staff Toolkit</dc:title>
  <dc:creator>BrvYnky</dc:creator>
  <cp:lastModifiedBy>BrvYnky</cp:lastModifiedBy>
  <cp:revision>21</cp:revision>
  <dcterms:created xsi:type="dcterms:W3CDTF">2014-04-10T02:11:32Z</dcterms:created>
  <dcterms:modified xsi:type="dcterms:W3CDTF">2014-05-08T13:52:25Z</dcterms:modified>
</cp:coreProperties>
</file>